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comments/comment2.xml" ContentType="application/vnd.openxmlformats-officedocument.presentationml.comments+xml"/>
  <Override PartName="/ppt/notesSlides/notesSlide4.xml" ContentType="application/vnd.openxmlformats-officedocument.presentationml.notesSlide+xml"/>
  <Override PartName="/ppt/comments/comment3.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4.xml" ContentType="application/vnd.openxmlformats-officedocument.presentationml.comments+xml"/>
  <Override PartName="/ppt/notesSlides/notesSlide7.xml" ContentType="application/vnd.openxmlformats-officedocument.presentationml.notesSlide+xml"/>
  <Override PartName="/ppt/comments/comment5.xml" ContentType="application/vnd.openxmlformats-officedocument.presentationml.comments+xml"/>
  <Override PartName="/ppt/notesSlides/notesSlide8.xml" ContentType="application/vnd.openxmlformats-officedocument.presentationml.notesSlide+xml"/>
  <Override PartName="/ppt/comments/comment6.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7.xml" ContentType="application/vnd.openxmlformats-officedocument.presentationml.comments+xml"/>
  <Override PartName="/ppt/notesSlides/notesSlide12.xml" ContentType="application/vnd.openxmlformats-officedocument.presentationml.notesSlide+xml"/>
  <Override PartName="/ppt/comments/comment8.xml" ContentType="application/vnd.openxmlformats-officedocument.presentationml.comments+xml"/>
  <Override PartName="/ppt/notesSlides/notesSlide13.xml" ContentType="application/vnd.openxmlformats-officedocument.presentationml.notesSlide+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70" r:id="rId1"/>
  </p:sldMasterIdLst>
  <p:notesMasterIdLst>
    <p:notesMasterId r:id="rId20"/>
  </p:notesMasterIdLst>
  <p:sldIdLst>
    <p:sldId id="256" r:id="rId2"/>
    <p:sldId id="322" r:id="rId3"/>
    <p:sldId id="304" r:id="rId4"/>
    <p:sldId id="321" r:id="rId5"/>
    <p:sldId id="319" r:id="rId6"/>
    <p:sldId id="259" r:id="rId7"/>
    <p:sldId id="307" r:id="rId8"/>
    <p:sldId id="305" r:id="rId9"/>
    <p:sldId id="308" r:id="rId10"/>
    <p:sldId id="309" r:id="rId11"/>
    <p:sldId id="310" r:id="rId12"/>
    <p:sldId id="306" r:id="rId13"/>
    <p:sldId id="311" r:id="rId14"/>
    <p:sldId id="312" r:id="rId15"/>
    <p:sldId id="314" r:id="rId16"/>
    <p:sldId id="316" r:id="rId17"/>
    <p:sldId id="317" r:id="rId18"/>
    <p:sldId id="315" r:id="rId19"/>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0" clrIdx="0">
    <p:extLst/>
  </p:cmAuthor>
  <p:cmAuthor id="2" name="Microsoft Office User" initials="Office [2]" lastIdx="1" clrIdx="1">
    <p:extLst/>
  </p:cmAuthor>
  <p:cmAuthor id="3" name="Microsoft Office User" initials="Office [2] [2]" lastIdx="1" clrIdx="2">
    <p:extLst/>
  </p:cmAuthor>
  <p:cmAuthor id="4" name="Microsoft Office User" initials="Office [2] [2] [2]" lastIdx="1" clrIdx="3">
    <p:extLst/>
  </p:cmAuthor>
  <p:cmAuthor id="5" name="Microsoft Office User" initials="Office [2] [2] [3]" lastIdx="1" clrIdx="4">
    <p:extLst/>
  </p:cmAuthor>
  <p:cmAuthor id="6" name="Microsoft Office User" initials="Office [2] [2] [4]" lastIdx="1" clrIdx="5">
    <p:extLst/>
  </p:cmAuthor>
  <p:cmAuthor id="7" name="Microsoft Office User" initials="Office [2] [2] [5]" lastIdx="1" clrIdx="6">
    <p:extLst/>
  </p:cmAuthor>
  <p:cmAuthor id="8" name="Microsoft Office User" initials="Office [2] [2] [6]" lastIdx="1" clrIdx="7">
    <p:extLst/>
  </p:cmAuthor>
  <p:cmAuthor id="9" name="Microsoft Office User" initials="Office [2] [2] [6] [2]" lastIdx="1" clrIdx="8">
    <p:extLst/>
  </p:cmAuthor>
  <p:cmAuthor id="10" name="Microsoft Office User" initials="Office [2] [2] [6] [3]" lastIdx="1" clrIdx="9">
    <p:extLst/>
  </p:cmAuthor>
  <p:cmAuthor id="11" name="Microsoft Office User" initials="Office [2] [2] [3] [2]" lastIdx="1" clrIdx="10">
    <p:extLst/>
  </p:cmAuthor>
  <p:cmAuthor id="12" name="Microsoft Office User" initials="Office [2] [2] [3] [2] [2]" lastIdx="1" clrIdx="11">
    <p:extLst/>
  </p:cmAuthor>
  <p:cmAuthor id="13" name="Microsoft Office User" initials="Office [2] [2] [3] [2] [2] [2]" lastIdx="1" clrIdx="12">
    <p:extLst/>
  </p:cmAuthor>
  <p:cmAuthor id="14" name="Microsoft Office User" initials="Office [2] [2] [3] [2] [2] [3]" lastIdx="1" clrIdx="13">
    <p:extLst/>
  </p:cmAuthor>
  <p:cmAuthor id="15" name="Microsoft Office User" initials="Office [2] [2] [3] [2] [2] [2] [2]" lastIdx="1" clrIdx="14">
    <p:extLst/>
  </p:cmAuthor>
  <p:cmAuthor id="16" name="Microsoft Office User" initials="Office [2] [2] [3] [2] [2] [2] [3]" lastIdx="1" clrIdx="1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A87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93" autoAdjust="0"/>
    <p:restoredTop sz="84188"/>
  </p:normalViewPr>
  <p:slideViewPr>
    <p:cSldViewPr snapToGrid="0">
      <p:cViewPr varScale="1">
        <p:scale>
          <a:sx n="83" d="100"/>
          <a:sy n="83" d="100"/>
        </p:scale>
        <p:origin x="112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commentAuthors" Target="commentAuthors.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6-06-12T23:08:49.070" idx="1">
    <p:pos x="2650" y="-4694"/>
    <p:text/>
    <p:extLst>
      <p:ext uri="{C676402C-5697-4E1C-873F-D02D1690AC5C}">
        <p15:threadingInfo xmlns:p15="http://schemas.microsoft.com/office/powerpoint/2012/main" timeZoneBias="-5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4" dt="2016-06-12T23:08:49.070" idx="1">
    <p:pos x="2650" y="-4694"/>
    <p:text/>
    <p:extLst>
      <p:ext uri="{C676402C-5697-4E1C-873F-D02D1690AC5C}">
        <p15:threadingInfo xmlns:p15="http://schemas.microsoft.com/office/powerpoint/2012/main" timeZoneBias="-54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5" dt="2016-06-12T23:08:49.070" idx="1">
    <p:pos x="2650" y="-4694"/>
    <p:text/>
    <p:extLst>
      <p:ext uri="{C676402C-5697-4E1C-873F-D02D1690AC5C}">
        <p15:threadingInfo xmlns:p15="http://schemas.microsoft.com/office/powerpoint/2012/main" timeZoneBias="-54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13" dt="2016-06-12T23:08:49.070" idx="1">
    <p:pos x="2650" y="-4694"/>
    <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16-06-12T23:08:49.070" idx="1">
    <p:pos x="2650" y="-4694"/>
    <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2" dt="2016-06-12T23:08:49.070" idx="1">
    <p:pos x="2650" y="-4694"/>
    <p:text/>
    <p:extLst>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6" dt="2016-06-12T23:08:49.070" idx="1">
    <p:pos x="2650" y="-4694"/>
    <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3" dt="2016-06-12T23:08:49.070" idx="1">
    <p:pos x="2650" y="-4694"/>
    <p:text/>
    <p:extLst>
      <p:ext uri="{C676402C-5697-4E1C-873F-D02D1690AC5C}">
        <p15:threadingInfo xmlns:p15="http://schemas.microsoft.com/office/powerpoint/2012/main" timeZoneBias="-5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8" dt="2016-06-12T23:08:49.070" idx="1">
    <p:pos x="2650" y="-4694"/>
    <p:text/>
    <p:extLst>
      <p:ext uri="{C676402C-5697-4E1C-873F-D02D1690AC5C}">
        <p15:threadingInfo xmlns:p15="http://schemas.microsoft.com/office/powerpoint/2012/main" timeZoneBias="-5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5" dt="2016-06-12T23:08:49.070" idx="1">
    <p:pos x="2650" y="-4694"/>
    <p:text/>
    <p:extLst>
      <p:ext uri="{C676402C-5697-4E1C-873F-D02D1690AC5C}">
        <p15:threadingInfo xmlns:p15="http://schemas.microsoft.com/office/powerpoint/2012/main" timeZoneBias="-5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1" dt="2016-06-12T23:08:49.070" idx="1">
    <p:pos x="2650" y="-4694"/>
    <p:text/>
    <p:extLst>
      <p:ext uri="{C676402C-5697-4E1C-873F-D02D1690AC5C}">
        <p15:threadingInfo xmlns:p15="http://schemas.microsoft.com/office/powerpoint/2012/main" timeZoneBias="-54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2" dt="2016-06-12T23:08:49.070" idx="1">
    <p:pos x="2650" y="-4694"/>
    <p:text/>
    <p:extLst>
      <p:ext uri="{C676402C-5697-4E1C-873F-D02D1690AC5C}">
        <p15:threadingInfo xmlns:p15="http://schemas.microsoft.com/office/powerpoint/2012/main" timeZoneBias="-54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png>
</file>

<file path=ppt/media/image19.tiff>
</file>

<file path=ppt/media/image2.jpeg>
</file>

<file path=ppt/media/image20.png>
</file>

<file path=ppt/media/image21.png>
</file>

<file path=ppt/media/image22.png>
</file>

<file path=ppt/media/image23.png>
</file>

<file path=ppt/media/image24.png>
</file>

<file path=ppt/media/image3.png>
</file>

<file path=ppt/media/image4.gif>
</file>

<file path=ppt/media/image5.tiff>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BAA1DA-ACBE-5D4F-824A-2D95EFBB6DAD}" type="datetimeFigureOut">
              <a:rPr lang="en-US" smtClean="0"/>
              <a:t>6/17/16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B63DAC-59D9-ED4E-8471-FF9C5C7FF404}" type="slidenum">
              <a:rPr lang="en-US" smtClean="0"/>
              <a:t>‹#›</a:t>
            </a:fld>
            <a:endParaRPr lang="en-US"/>
          </a:p>
        </p:txBody>
      </p:sp>
    </p:spTree>
    <p:extLst>
      <p:ext uri="{BB962C8B-B14F-4D97-AF65-F5344CB8AC3E}">
        <p14:creationId xmlns:p14="http://schemas.microsoft.com/office/powerpoint/2010/main" val="1785608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team member are </a:t>
            </a:r>
            <a:r>
              <a:rPr lang="ko-KR" altLang="en-US" baseline="0" dirty="0" smtClean="0"/>
              <a:t>신민기 고병휘 김정현 권규혁 </a:t>
            </a:r>
            <a:r>
              <a:rPr lang="en-US" altLang="ko-KR" baseline="0" dirty="0" smtClean="0"/>
              <a:t>and our project name is smart shoes care which is shoes care solution  utilizing IOT concept  (10</a:t>
            </a:r>
            <a:r>
              <a:rPr lang="ko-KR" altLang="en-US" baseline="0" dirty="0" smtClean="0"/>
              <a:t>초</a:t>
            </a:r>
            <a:r>
              <a:rPr lang="en-US" altLang="ko-KR" baseline="0" dirty="0" smtClean="0"/>
              <a:t>)</a:t>
            </a:r>
            <a:endParaRPr lang="en-US" dirty="0"/>
          </a:p>
        </p:txBody>
      </p:sp>
      <p:sp>
        <p:nvSpPr>
          <p:cNvPr id="4" name="Slide Number Placeholder 3"/>
          <p:cNvSpPr>
            <a:spLocks noGrp="1"/>
          </p:cNvSpPr>
          <p:nvPr>
            <p:ph type="sldNum" sz="quarter" idx="10"/>
          </p:nvPr>
        </p:nvSpPr>
        <p:spPr/>
        <p:txBody>
          <a:bodyPr/>
          <a:lstStyle/>
          <a:p>
            <a:fld id="{4DB63DAC-59D9-ED4E-8471-FF9C5C7FF404}" type="slidenum">
              <a:rPr lang="en-US" smtClean="0"/>
              <a:t>1</a:t>
            </a:fld>
            <a:endParaRPr lang="en-US"/>
          </a:p>
        </p:txBody>
      </p:sp>
    </p:spTree>
    <p:extLst>
      <p:ext uri="{BB962C8B-B14F-4D97-AF65-F5344CB8AC3E}">
        <p14:creationId xmlns:p14="http://schemas.microsoft.com/office/powerpoint/2010/main" val="17902822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B63DAC-59D9-ED4E-8471-FF9C5C7FF404}" type="slidenum">
              <a:rPr lang="en-US" smtClean="0"/>
              <a:t>11</a:t>
            </a:fld>
            <a:endParaRPr lang="en-US"/>
          </a:p>
        </p:txBody>
      </p:sp>
    </p:spTree>
    <p:extLst>
      <p:ext uri="{BB962C8B-B14F-4D97-AF65-F5344CB8AC3E}">
        <p14:creationId xmlns:p14="http://schemas.microsoft.com/office/powerpoint/2010/main" val="9006466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altLang="en-US" baseline="0" dirty="0" smtClean="0"/>
              <a:t> 우리는 사용자의 신발에 대한 자세한 상태와 정보를 알 수 있게 만들었습니다</a:t>
            </a:r>
            <a:r>
              <a:rPr lang="en-US" altLang="ko-KR" baseline="0" dirty="0" smtClean="0"/>
              <a:t>.</a:t>
            </a:r>
            <a:r>
              <a:rPr lang="ko-KR" altLang="en-US" baseline="0" dirty="0" smtClean="0"/>
              <a:t>  사용자가 신발의 모델명과 색을 입력하면 데이터 베이스에 저장되어 있는 신발의 방수력 </a:t>
            </a:r>
            <a:r>
              <a:rPr lang="en-US" altLang="ko-KR" baseline="0" dirty="0" smtClean="0"/>
              <a:t>,</a:t>
            </a:r>
            <a:r>
              <a:rPr lang="ko-KR" altLang="en-US" baseline="0" dirty="0" smtClean="0"/>
              <a:t> 향균 민감도 </a:t>
            </a:r>
            <a:r>
              <a:rPr lang="en-US" altLang="ko-KR" baseline="0" dirty="0" smtClean="0"/>
              <a:t>,</a:t>
            </a:r>
            <a:r>
              <a:rPr lang="ko-KR" altLang="en-US" baseline="0" dirty="0" smtClean="0"/>
              <a:t> 활동성 </a:t>
            </a:r>
            <a:r>
              <a:rPr lang="en-US" altLang="ko-KR" baseline="0" dirty="0" smtClean="0"/>
              <a:t>,</a:t>
            </a:r>
            <a:r>
              <a:rPr lang="ko-KR" altLang="en-US" baseline="0" dirty="0" smtClean="0"/>
              <a:t> 무게 </a:t>
            </a:r>
            <a:r>
              <a:rPr lang="en-US" altLang="ko-KR" baseline="0" dirty="0" smtClean="0"/>
              <a:t>,</a:t>
            </a:r>
            <a:r>
              <a:rPr lang="ko-KR" altLang="en-US" baseline="0" dirty="0" smtClean="0"/>
              <a:t> 따뜻함 </a:t>
            </a:r>
            <a:r>
              <a:rPr lang="en-US" altLang="ko-KR" baseline="0" dirty="0" smtClean="0"/>
              <a:t>,</a:t>
            </a:r>
            <a:r>
              <a:rPr lang="ko-KR" altLang="en-US" baseline="0" dirty="0" smtClean="0"/>
              <a:t> 예상 수명등의 이러한 값들은 항상 데이터 베이스와 연동되어 변화될 것입니다</a:t>
            </a:r>
            <a:r>
              <a:rPr lang="en-US" altLang="ko-KR" baseline="0" dirty="0" smtClean="0"/>
              <a:t>.</a:t>
            </a:r>
            <a:r>
              <a:rPr lang="ko-KR" altLang="en-US" baseline="0" dirty="0" smtClean="0"/>
              <a:t> </a:t>
            </a:r>
            <a:endParaRPr lang="en-US" dirty="0"/>
          </a:p>
        </p:txBody>
      </p:sp>
      <p:sp>
        <p:nvSpPr>
          <p:cNvPr id="4" name="Slide Number Placeholder 3"/>
          <p:cNvSpPr>
            <a:spLocks noGrp="1"/>
          </p:cNvSpPr>
          <p:nvPr>
            <p:ph type="sldNum" sz="quarter" idx="10"/>
          </p:nvPr>
        </p:nvSpPr>
        <p:spPr/>
        <p:txBody>
          <a:bodyPr/>
          <a:lstStyle/>
          <a:p>
            <a:fld id="{4DB63DAC-59D9-ED4E-8471-FF9C5C7FF404}" type="slidenum">
              <a:rPr lang="en-US" smtClean="0"/>
              <a:t>12</a:t>
            </a:fld>
            <a:endParaRPr lang="en-US"/>
          </a:p>
        </p:txBody>
      </p:sp>
    </p:spTree>
    <p:extLst>
      <p:ext uri="{BB962C8B-B14F-4D97-AF65-F5344CB8AC3E}">
        <p14:creationId xmlns:p14="http://schemas.microsoft.com/office/powerpoint/2010/main" val="750285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smtClean="0"/>
          </a:p>
          <a:p>
            <a:r>
              <a:rPr lang="ko-KR" altLang="en-US" dirty="0" smtClean="0"/>
              <a:t>  우리는 사용자가 신발을 더욱 쉽게 선택 할 수 있게 하기위해 알고리즘을 기반으로 각 신발별로 추천 값을 줄 것입니다</a:t>
            </a:r>
            <a:r>
              <a:rPr lang="en-US" altLang="ko-KR" dirty="0" smtClean="0"/>
              <a:t>.</a:t>
            </a:r>
            <a:r>
              <a:rPr lang="ko-KR" altLang="en-US" dirty="0" smtClean="0"/>
              <a:t> 이러한 추천 값은 사용자의 스케쥴과 그날의 날씨에 맞추어 가장 활동하기 최적화된 신발을 찾게 해줄 것입니다</a:t>
            </a:r>
            <a:r>
              <a:rPr lang="en-US" altLang="ko-KR" dirty="0" smtClean="0"/>
              <a:t>.</a:t>
            </a:r>
            <a:r>
              <a:rPr lang="ko-KR" altLang="en-US" dirty="0" smtClean="0"/>
              <a:t> </a:t>
            </a:r>
          </a:p>
        </p:txBody>
      </p:sp>
      <p:sp>
        <p:nvSpPr>
          <p:cNvPr id="4" name="Slide Number Placeholder 3"/>
          <p:cNvSpPr>
            <a:spLocks noGrp="1"/>
          </p:cNvSpPr>
          <p:nvPr>
            <p:ph type="sldNum" sz="quarter" idx="10"/>
          </p:nvPr>
        </p:nvSpPr>
        <p:spPr/>
        <p:txBody>
          <a:bodyPr/>
          <a:lstStyle/>
          <a:p>
            <a:fld id="{4DB63DAC-59D9-ED4E-8471-FF9C5C7FF404}" type="slidenum">
              <a:rPr lang="en-US" smtClean="0"/>
              <a:t>14</a:t>
            </a:fld>
            <a:endParaRPr lang="en-US"/>
          </a:p>
        </p:txBody>
      </p:sp>
    </p:spTree>
    <p:extLst>
      <p:ext uri="{BB962C8B-B14F-4D97-AF65-F5344CB8AC3E}">
        <p14:creationId xmlns:p14="http://schemas.microsoft.com/office/powerpoint/2010/main" val="12824976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altLang="en-US" dirty="0" smtClean="0"/>
              <a:t>그리고 사용자의 스케쥴 그리고 압력센서에서 얻은 값을 기반으로 추출해 내는 선호도 값이 있습니다</a:t>
            </a:r>
            <a:r>
              <a:rPr lang="en-US" altLang="ko-KR" dirty="0" smtClean="0"/>
              <a:t>.</a:t>
            </a:r>
            <a:r>
              <a:rPr lang="ko-KR" altLang="en-US" dirty="0" smtClean="0"/>
              <a:t> </a:t>
            </a:r>
          </a:p>
        </p:txBody>
      </p:sp>
      <p:sp>
        <p:nvSpPr>
          <p:cNvPr id="4" name="Slide Number Placeholder 3"/>
          <p:cNvSpPr>
            <a:spLocks noGrp="1"/>
          </p:cNvSpPr>
          <p:nvPr>
            <p:ph type="sldNum" sz="quarter" idx="10"/>
          </p:nvPr>
        </p:nvSpPr>
        <p:spPr/>
        <p:txBody>
          <a:bodyPr/>
          <a:lstStyle/>
          <a:p>
            <a:fld id="{4DB63DAC-59D9-ED4E-8471-FF9C5C7FF404}" type="slidenum">
              <a:rPr lang="en-US" smtClean="0"/>
              <a:t>15</a:t>
            </a:fld>
            <a:endParaRPr lang="en-US"/>
          </a:p>
        </p:txBody>
      </p:sp>
    </p:spTree>
    <p:extLst>
      <p:ext uri="{BB962C8B-B14F-4D97-AF65-F5344CB8AC3E}">
        <p14:creationId xmlns:p14="http://schemas.microsoft.com/office/powerpoint/2010/main" val="243505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ko-KR"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Many people experience difficulty managing their own shoes in a decent and pleasant form. Especially for the people living alone, keeping shoes clean and sweet smelling becomes a tough task to manage. When it rains, shoes get wet and dirty. Can you imagine the smell and feel of the shoe? Even worse the smell starts from the entrance to the place where you will go to sleep. This is when the actual management features are required.</a:t>
            </a:r>
            <a:endParaRPr lang="ko-KR" altLang="en-US" sz="1200" kern="1200" dirty="0" smtClean="0">
              <a:solidFill>
                <a:schemeClr val="tx1"/>
              </a:solidFill>
              <a:effectLst/>
              <a:latin typeface="+mn-lt"/>
              <a:ea typeface="+mn-ea"/>
              <a:cs typeface="+mn-cs"/>
            </a:endParaRPr>
          </a:p>
          <a:p>
            <a:endParaRPr lang="ko-KR" alt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DB63DAC-59D9-ED4E-8471-FF9C5C7FF404}" type="slidenum">
              <a:rPr lang="en-US" smtClean="0"/>
              <a:t>3</a:t>
            </a:fld>
            <a:endParaRPr lang="en-US"/>
          </a:p>
        </p:txBody>
      </p:sp>
    </p:spTree>
    <p:extLst>
      <p:ext uri="{BB962C8B-B14F-4D97-AF65-F5344CB8AC3E}">
        <p14:creationId xmlns:p14="http://schemas.microsoft.com/office/powerpoint/2010/main" val="13785942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ko-KR"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Many people experience difficulty managing their own shoes in a decent and pleasant form. Especially for the people living alone, keeping shoes clean and sweet smelling becomes a tough task to manage. When it rains, shoes get wet and dirty. Can you imagine the smell and feel of the shoe? Even worse the smell starts from the entrance to the place where you will go to sleep. This is when the actual management features are required.</a:t>
            </a:r>
            <a:endParaRPr lang="ko-KR" altLang="en-US" sz="1200" kern="1200" dirty="0" smtClean="0">
              <a:solidFill>
                <a:schemeClr val="tx1"/>
              </a:solidFill>
              <a:effectLst/>
              <a:latin typeface="+mn-lt"/>
              <a:ea typeface="+mn-ea"/>
              <a:cs typeface="+mn-cs"/>
            </a:endParaRPr>
          </a:p>
          <a:p>
            <a:endParaRPr lang="ko-KR" alt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DB63DAC-59D9-ED4E-8471-FF9C5C7FF404}" type="slidenum">
              <a:rPr lang="en-US" smtClean="0"/>
              <a:t>4</a:t>
            </a:fld>
            <a:endParaRPr lang="en-US"/>
          </a:p>
        </p:txBody>
      </p:sp>
    </p:spTree>
    <p:extLst>
      <p:ext uri="{BB962C8B-B14F-4D97-AF65-F5344CB8AC3E}">
        <p14:creationId xmlns:p14="http://schemas.microsoft.com/office/powerpoint/2010/main" val="639630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altLang="en-US" dirty="0" smtClean="0"/>
              <a:t> 우리는 그래서</a:t>
            </a:r>
            <a:r>
              <a:rPr lang="ko-KR" altLang="en-US" baseline="0" dirty="0" smtClean="0"/>
              <a:t> 위에 언급한 문제를 모두 해결하기 위해 </a:t>
            </a:r>
          </a:p>
          <a:p>
            <a:r>
              <a:rPr lang="ko-KR" altLang="en-US" dirty="0" smtClean="0"/>
              <a:t>날씨를 모르는 사람들을 위해 날씨를 확인하는 기능</a:t>
            </a:r>
            <a:r>
              <a:rPr lang="en-US" altLang="ko-KR" dirty="0" smtClean="0"/>
              <a:t>,</a:t>
            </a:r>
            <a:endParaRPr lang="ko-KR" altLang="en-US" dirty="0" smtClean="0"/>
          </a:p>
          <a:p>
            <a:r>
              <a:rPr lang="ko-KR" altLang="en-US" dirty="0" smtClean="0"/>
              <a:t> 자동으로 습도와 온도를 조절해 주어 주기적으로 신발을 관리해 주는 기능</a:t>
            </a:r>
            <a:r>
              <a:rPr lang="en-US" altLang="ko-KR" dirty="0" smtClean="0"/>
              <a:t>,</a:t>
            </a:r>
            <a:endParaRPr lang="ko-KR" altLang="en-US" dirty="0" smtClean="0"/>
          </a:p>
          <a:p>
            <a:r>
              <a:rPr lang="ko-KR" altLang="en-US" dirty="0" smtClean="0"/>
              <a:t> 신발이 이미 오염되었을때 이를 해결해주는 기능</a:t>
            </a:r>
            <a:r>
              <a:rPr lang="en-US" altLang="ko-KR" dirty="0" smtClean="0"/>
              <a:t>,</a:t>
            </a:r>
            <a:endParaRPr lang="ko-KR" altLang="en-US" dirty="0" smtClean="0"/>
          </a:p>
          <a:p>
            <a:r>
              <a:rPr lang="ko-KR" altLang="en-US" dirty="0" smtClean="0"/>
              <a:t> 그리고 신발장 안에 있는 신발에 대한 자세한 분석 기능 등이 필요하다고 생각 했고 이러한 기능을 구현했다</a:t>
            </a:r>
            <a:r>
              <a:rPr lang="en-US" altLang="ko-KR" dirty="0" smtClean="0"/>
              <a:t>.</a:t>
            </a:r>
            <a:endParaRPr lang="ko-KR" altLang="en-US" dirty="0" smtClean="0"/>
          </a:p>
          <a:p>
            <a:r>
              <a:rPr lang="ko-KR" altLang="en-US" dirty="0" smtClean="0"/>
              <a:t> </a:t>
            </a:r>
          </a:p>
          <a:p>
            <a:endParaRPr lang="ko-KR" altLang="en-US" dirty="0" smtClean="0"/>
          </a:p>
          <a:p>
            <a:r>
              <a:rPr lang="ko-KR" altLang="en-US" dirty="0" smtClean="0"/>
              <a:t> </a:t>
            </a:r>
            <a:endParaRPr lang="en-US" dirty="0"/>
          </a:p>
        </p:txBody>
      </p:sp>
      <p:sp>
        <p:nvSpPr>
          <p:cNvPr id="4" name="Slide Number Placeholder 3"/>
          <p:cNvSpPr>
            <a:spLocks noGrp="1"/>
          </p:cNvSpPr>
          <p:nvPr>
            <p:ph type="sldNum" sz="quarter" idx="10"/>
          </p:nvPr>
        </p:nvSpPr>
        <p:spPr/>
        <p:txBody>
          <a:bodyPr/>
          <a:lstStyle/>
          <a:p>
            <a:fld id="{4DB63DAC-59D9-ED4E-8471-FF9C5C7FF404}" type="slidenum">
              <a:rPr lang="en-US" smtClean="0"/>
              <a:t>5</a:t>
            </a:fld>
            <a:endParaRPr lang="en-US"/>
          </a:p>
        </p:txBody>
      </p:sp>
    </p:spTree>
    <p:extLst>
      <p:ext uri="{BB962C8B-B14F-4D97-AF65-F5344CB8AC3E}">
        <p14:creationId xmlns:p14="http://schemas.microsoft.com/office/powerpoint/2010/main" val="218092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altLang="en-US" dirty="0" smtClean="0"/>
              <a:t>우리는 위에 언급한 기능을 실현하기 위해 다양한 기술들을 이용했습니다 </a:t>
            </a:r>
            <a:r>
              <a:rPr lang="en-US" altLang="ko-KR" dirty="0" smtClean="0"/>
              <a:t>such as</a:t>
            </a:r>
            <a:r>
              <a:rPr lang="ko-KR" altLang="en-US" dirty="0" smtClean="0"/>
              <a:t> </a:t>
            </a:r>
          </a:p>
          <a:p>
            <a:r>
              <a:rPr lang="ko-KR" altLang="en-US" dirty="0" smtClean="0"/>
              <a:t>아두이노 </a:t>
            </a:r>
            <a:r>
              <a:rPr lang="en-US" altLang="ko-KR" dirty="0" smtClean="0"/>
              <a:t>,</a:t>
            </a:r>
            <a:r>
              <a:rPr lang="ko-KR" altLang="en-US" baseline="0" dirty="0" smtClean="0"/>
              <a:t> 추천 알고리즘 </a:t>
            </a:r>
            <a:r>
              <a:rPr lang="en-US" altLang="ko-KR" baseline="0" dirty="0" smtClean="0"/>
              <a:t>,</a:t>
            </a:r>
            <a:r>
              <a:rPr lang="ko-KR" altLang="en-US" baseline="0" dirty="0" smtClean="0"/>
              <a:t> 와이파이 기술 </a:t>
            </a:r>
            <a:r>
              <a:rPr lang="en-US" altLang="ko-KR" baseline="0" dirty="0" smtClean="0"/>
              <a:t>,</a:t>
            </a:r>
            <a:r>
              <a:rPr lang="ko-KR" altLang="en-US" baseline="0" dirty="0" smtClean="0"/>
              <a:t>루비 온 레일즈 기반 웹 어플리케이션 </a:t>
            </a:r>
          </a:p>
          <a:p>
            <a:endParaRPr lang="ko-KR" altLang="en-US" baseline="0" dirty="0" smtClean="0"/>
          </a:p>
          <a:p>
            <a:r>
              <a:rPr lang="ko-KR" altLang="en-US" baseline="0" dirty="0" smtClean="0"/>
              <a:t>위의 기술들이 스마트 슈즈케어 안에 들어가 신발 분석 기능</a:t>
            </a:r>
            <a:r>
              <a:rPr lang="en-US" altLang="ko-KR" baseline="0" dirty="0" smtClean="0"/>
              <a:t>,</a:t>
            </a:r>
            <a:r>
              <a:rPr lang="ko-KR" altLang="en-US" baseline="0" dirty="0" smtClean="0"/>
              <a:t> 신발 추천 알고리즘</a:t>
            </a:r>
            <a:r>
              <a:rPr lang="en-US" altLang="ko-KR" baseline="0" dirty="0" smtClean="0"/>
              <a:t>,</a:t>
            </a:r>
            <a:r>
              <a:rPr lang="ko-KR" altLang="en-US" baseline="0" dirty="0" smtClean="0"/>
              <a:t> 신발 최적화 환을 을 구현할 것입니다</a:t>
            </a:r>
            <a:r>
              <a:rPr lang="en-US" altLang="ko-KR" baseline="0" dirty="0" smtClean="0"/>
              <a:t>.</a:t>
            </a:r>
            <a:r>
              <a:rPr lang="ko-KR" altLang="en-US" baseline="0" dirty="0" smtClean="0"/>
              <a:t> </a:t>
            </a:r>
          </a:p>
        </p:txBody>
      </p:sp>
      <p:sp>
        <p:nvSpPr>
          <p:cNvPr id="4" name="Slide Number Placeholder 3"/>
          <p:cNvSpPr>
            <a:spLocks noGrp="1"/>
          </p:cNvSpPr>
          <p:nvPr>
            <p:ph type="sldNum" sz="quarter" idx="10"/>
          </p:nvPr>
        </p:nvSpPr>
        <p:spPr/>
        <p:txBody>
          <a:bodyPr/>
          <a:lstStyle/>
          <a:p>
            <a:fld id="{4DB63DAC-59D9-ED4E-8471-FF9C5C7FF404}" type="slidenum">
              <a:rPr lang="en-US" smtClean="0"/>
              <a:t>6</a:t>
            </a:fld>
            <a:endParaRPr lang="en-US"/>
          </a:p>
        </p:txBody>
      </p:sp>
    </p:spTree>
    <p:extLst>
      <p:ext uri="{BB962C8B-B14F-4D97-AF65-F5344CB8AC3E}">
        <p14:creationId xmlns:p14="http://schemas.microsoft.com/office/powerpoint/2010/main" val="6182523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altLang="en-US" baseline="0" dirty="0" smtClean="0"/>
              <a:t> </a:t>
            </a:r>
            <a:r>
              <a:rPr lang="en-US" altLang="ko-KR" baseline="0" dirty="0" smtClean="0"/>
              <a:t>1</a:t>
            </a:r>
            <a:r>
              <a:rPr lang="ko-KR" altLang="en-US" baseline="0" dirty="0" smtClean="0"/>
              <a:t>아두이노 테크놀로지 </a:t>
            </a:r>
          </a:p>
          <a:p>
            <a:r>
              <a:rPr lang="ko-KR" altLang="en-US" baseline="0" dirty="0" smtClean="0"/>
              <a:t> </a:t>
            </a:r>
            <a:r>
              <a:rPr lang="en-US" altLang="ko-KR" baseline="0" dirty="0" smtClean="0"/>
              <a:t>-</a:t>
            </a:r>
            <a:r>
              <a:rPr lang="ko-KR" altLang="en-US" baseline="0" dirty="0" smtClean="0"/>
              <a:t> 우리는 아두이노의 압력 센서와 온</a:t>
            </a:r>
            <a:r>
              <a:rPr lang="en-US" altLang="ko-KR" baseline="0" dirty="0" smtClean="0"/>
              <a:t>.</a:t>
            </a:r>
            <a:r>
              <a:rPr lang="ko-KR" altLang="en-US" baseline="0" dirty="0" smtClean="0"/>
              <a:t>습도 센서를 사용 하였습니다</a:t>
            </a:r>
            <a:r>
              <a:rPr lang="en-US" altLang="ko-KR" baseline="0" dirty="0" smtClean="0"/>
              <a:t>.</a:t>
            </a:r>
            <a:r>
              <a:rPr lang="ko-KR" altLang="en-US" baseline="0" dirty="0" smtClean="0"/>
              <a:t> 이러한 센서를 통해 얻은 정보 바탕으로 우리는 온습도 제어 </a:t>
            </a:r>
            <a:r>
              <a:rPr lang="en-US" altLang="ko-KR" baseline="0" dirty="0" smtClean="0"/>
              <a:t>,</a:t>
            </a:r>
            <a:r>
              <a:rPr lang="ko-KR" altLang="en-US" baseline="0" dirty="0" smtClean="0"/>
              <a:t> 신발 수명 </a:t>
            </a:r>
            <a:r>
              <a:rPr lang="en-US" altLang="ko-KR" baseline="0" dirty="0" smtClean="0"/>
              <a:t>,</a:t>
            </a:r>
            <a:r>
              <a:rPr lang="ko-KR" altLang="en-US" baseline="0" dirty="0" smtClean="0"/>
              <a:t> 선호도 값을 만들것입니다</a:t>
            </a:r>
            <a:r>
              <a:rPr lang="en-US" altLang="ko-KR" baseline="0" dirty="0" smtClean="0"/>
              <a:t>.</a:t>
            </a:r>
            <a:r>
              <a:rPr lang="ko-KR" altLang="en-US" baseline="0" dirty="0" smtClean="0"/>
              <a:t>  또한 우리는 와이 파이 기술을 이용하여 웹 어플리케이션 상에서 사용자가 직접 신발장의 온습도 그리고 데오트란트 살균제를 조작할 수 있게 만들었습니다</a:t>
            </a:r>
            <a:r>
              <a:rPr lang="en-US" altLang="ko-KR" baseline="0" dirty="0" smtClean="0"/>
              <a:t>.</a:t>
            </a:r>
            <a:r>
              <a:rPr lang="ko-KR" altLang="en-US" baseline="0" dirty="0" smtClean="0"/>
              <a:t> </a:t>
            </a:r>
            <a:endParaRPr lang="en-US" dirty="0"/>
          </a:p>
        </p:txBody>
      </p:sp>
      <p:sp>
        <p:nvSpPr>
          <p:cNvPr id="4" name="Slide Number Placeholder 3"/>
          <p:cNvSpPr>
            <a:spLocks noGrp="1"/>
          </p:cNvSpPr>
          <p:nvPr>
            <p:ph type="sldNum" sz="quarter" idx="10"/>
          </p:nvPr>
        </p:nvSpPr>
        <p:spPr/>
        <p:txBody>
          <a:bodyPr/>
          <a:lstStyle/>
          <a:p>
            <a:fld id="{4DB63DAC-59D9-ED4E-8471-FF9C5C7FF404}" type="slidenum">
              <a:rPr lang="en-US" smtClean="0"/>
              <a:t>7</a:t>
            </a:fld>
            <a:endParaRPr lang="en-US"/>
          </a:p>
        </p:txBody>
      </p:sp>
    </p:spTree>
    <p:extLst>
      <p:ext uri="{BB962C8B-B14F-4D97-AF65-F5344CB8AC3E}">
        <p14:creationId xmlns:p14="http://schemas.microsoft.com/office/powerpoint/2010/main" val="1316838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altLang="en-US" dirty="0" smtClean="0"/>
              <a:t> 신발장 내부는 </a:t>
            </a:r>
            <a:r>
              <a:rPr lang="en-US" altLang="ko-KR" dirty="0" smtClean="0"/>
              <a:t>4</a:t>
            </a:r>
            <a:r>
              <a:rPr lang="ko-KR" altLang="en-US" dirty="0" smtClean="0"/>
              <a:t>개의 신발 관리에 필요한 기능을 가지고 있습니다</a:t>
            </a:r>
            <a:r>
              <a:rPr lang="en-US" altLang="ko-KR" dirty="0" smtClean="0"/>
              <a:t>.</a:t>
            </a:r>
            <a:r>
              <a:rPr lang="ko-KR" altLang="en-US" dirty="0" smtClean="0"/>
              <a:t> 온도제어에 사용될 전기 팬</a:t>
            </a:r>
          </a:p>
          <a:p>
            <a:r>
              <a:rPr lang="ko-KR" altLang="en-US" dirty="0" smtClean="0"/>
              <a:t>습도 조절에 필요한 자외선 램프 탈균 기능을 실현할 데오트란트 그리고 살균을 위해 필요한 살균제 등이 있을 것입니다</a:t>
            </a:r>
            <a:r>
              <a:rPr lang="en-US" altLang="ko-KR" dirty="0" smtClean="0"/>
              <a:t>.</a:t>
            </a:r>
            <a:r>
              <a:rPr lang="ko-KR" altLang="en-US" dirty="0" smtClean="0"/>
              <a:t> 그리고 신발장이 자동으로 신발에 최적화되는 과정을 설명해보면 센서를 통해 값이 들어오면 프로그램 내에서 값을 살펴 필요한 기능이 실행되게 됩니다</a:t>
            </a:r>
            <a:r>
              <a:rPr lang="en-US" altLang="ko-KR" dirty="0" smtClean="0"/>
              <a:t>.</a:t>
            </a:r>
            <a:r>
              <a:rPr lang="ko-KR" altLang="en-US" dirty="0" smtClean="0"/>
              <a:t> 이러한 과정은 모두 자동으로 실행됩니다</a:t>
            </a:r>
          </a:p>
          <a:p>
            <a:r>
              <a:rPr lang="ko-KR" altLang="en-US" dirty="0" smtClean="0"/>
              <a:t> </a:t>
            </a:r>
            <a:endParaRPr lang="en-US" dirty="0"/>
          </a:p>
        </p:txBody>
      </p:sp>
      <p:sp>
        <p:nvSpPr>
          <p:cNvPr id="4" name="Slide Number Placeholder 3"/>
          <p:cNvSpPr>
            <a:spLocks noGrp="1"/>
          </p:cNvSpPr>
          <p:nvPr>
            <p:ph type="sldNum" sz="quarter" idx="10"/>
          </p:nvPr>
        </p:nvSpPr>
        <p:spPr/>
        <p:txBody>
          <a:bodyPr/>
          <a:lstStyle/>
          <a:p>
            <a:fld id="{4DB63DAC-59D9-ED4E-8471-FF9C5C7FF404}" type="slidenum">
              <a:rPr lang="en-US" smtClean="0"/>
              <a:t>8</a:t>
            </a:fld>
            <a:endParaRPr lang="en-US"/>
          </a:p>
        </p:txBody>
      </p:sp>
    </p:spTree>
    <p:extLst>
      <p:ext uri="{BB962C8B-B14F-4D97-AF65-F5344CB8AC3E}">
        <p14:creationId xmlns:p14="http://schemas.microsoft.com/office/powerpoint/2010/main" val="5930334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 smart</a:t>
            </a:r>
            <a:r>
              <a:rPr lang="ko-KR" altLang="en-US" baseline="0" dirty="0" smtClean="0"/>
              <a:t> 신발장은 수동으로 제어 할 수 있는 웹 상의 서비스 역시 제공합니다</a:t>
            </a:r>
            <a:r>
              <a:rPr lang="en-US" altLang="ko-KR" baseline="0" dirty="0" smtClean="0"/>
              <a:t>.</a:t>
            </a:r>
            <a:r>
              <a:rPr lang="ko-KR" altLang="en-US" baseline="0" dirty="0" smtClean="0"/>
              <a:t> 신발을 급속으로 건조시켜야 할때 </a:t>
            </a:r>
            <a:r>
              <a:rPr lang="en-US" altLang="ko-KR" baseline="0" dirty="0" smtClean="0"/>
              <a:t>,</a:t>
            </a:r>
            <a:r>
              <a:rPr lang="ko-KR" altLang="en-US" baseline="0" dirty="0" smtClean="0"/>
              <a:t> 또는 보온이 필요할때 </a:t>
            </a:r>
            <a:r>
              <a:rPr lang="en-US" altLang="ko-KR" baseline="0" dirty="0" smtClean="0"/>
              <a:t>,</a:t>
            </a:r>
            <a:r>
              <a:rPr lang="ko-KR" altLang="en-US" baseline="0" dirty="0" smtClean="0"/>
              <a:t> 냄새가 너무 심할때</a:t>
            </a:r>
            <a:r>
              <a:rPr lang="en-US" altLang="ko-KR" baseline="0" dirty="0" smtClean="0"/>
              <a:t>,</a:t>
            </a:r>
            <a:r>
              <a:rPr lang="ko-KR" altLang="en-US" baseline="0" dirty="0" smtClean="0"/>
              <a:t> 등등 사용자의 필요에 따라 신발장 내부를 웹 어플리케이션 내에서 쉽게 조정 할 수 있습니다</a:t>
            </a:r>
            <a:r>
              <a:rPr lang="en-US" altLang="ko-KR" baseline="0" dirty="0" smtClean="0"/>
              <a:t>.</a:t>
            </a:r>
            <a:r>
              <a:rPr lang="ko-KR" altLang="en-US" baseline="0" dirty="0" smtClean="0"/>
              <a:t> </a:t>
            </a:r>
            <a:endParaRPr lang="en-US" dirty="0"/>
          </a:p>
        </p:txBody>
      </p:sp>
      <p:sp>
        <p:nvSpPr>
          <p:cNvPr id="4" name="Slide Number Placeholder 3"/>
          <p:cNvSpPr>
            <a:spLocks noGrp="1"/>
          </p:cNvSpPr>
          <p:nvPr>
            <p:ph type="sldNum" sz="quarter" idx="10"/>
          </p:nvPr>
        </p:nvSpPr>
        <p:spPr/>
        <p:txBody>
          <a:bodyPr/>
          <a:lstStyle/>
          <a:p>
            <a:fld id="{4DB63DAC-59D9-ED4E-8471-FF9C5C7FF404}" type="slidenum">
              <a:rPr lang="en-US" smtClean="0"/>
              <a:t>9</a:t>
            </a:fld>
            <a:endParaRPr lang="en-US"/>
          </a:p>
        </p:txBody>
      </p:sp>
    </p:spTree>
    <p:extLst>
      <p:ext uri="{BB962C8B-B14F-4D97-AF65-F5344CB8AC3E}">
        <p14:creationId xmlns:p14="http://schemas.microsoft.com/office/powerpoint/2010/main" val="11682856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B63DAC-59D9-ED4E-8471-FF9C5C7FF404}" type="slidenum">
              <a:rPr lang="en-US" smtClean="0"/>
              <a:t>10</a:t>
            </a:fld>
            <a:endParaRPr lang="en-US"/>
          </a:p>
        </p:txBody>
      </p:sp>
    </p:spTree>
    <p:extLst>
      <p:ext uri="{BB962C8B-B14F-4D97-AF65-F5344CB8AC3E}">
        <p14:creationId xmlns:p14="http://schemas.microsoft.com/office/powerpoint/2010/main" val="80330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ltLang="ko-KR"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ko-KR" smtClean="0"/>
              <a:t>Click to edit Master subtitle style</a:t>
            </a:r>
            <a:endParaRPr lang="en-US"/>
          </a:p>
        </p:txBody>
      </p:sp>
      <p:sp>
        <p:nvSpPr>
          <p:cNvPr id="4" name="Date Placeholder 3"/>
          <p:cNvSpPr>
            <a:spLocks noGrp="1"/>
          </p:cNvSpPr>
          <p:nvPr>
            <p:ph type="dt" sz="half" idx="10"/>
          </p:nvPr>
        </p:nvSpPr>
        <p:spPr/>
        <p:txBody>
          <a:bodyPr/>
          <a:lstStyle/>
          <a:p>
            <a:fld id="{BC929298-9F99-474A-8B46-6BB577C4313A}" type="datetimeFigureOut">
              <a:rPr lang="ko-KR" altLang="en-US" smtClean="0"/>
              <a:t>2016. 6. 17.</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11920270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en-US"/>
          </a:p>
        </p:txBody>
      </p:sp>
      <p:sp>
        <p:nvSpPr>
          <p:cNvPr id="4" name="Date Placeholder 3"/>
          <p:cNvSpPr>
            <a:spLocks noGrp="1"/>
          </p:cNvSpPr>
          <p:nvPr>
            <p:ph type="dt" sz="half" idx="10"/>
          </p:nvPr>
        </p:nvSpPr>
        <p:spPr/>
        <p:txBody>
          <a:bodyPr/>
          <a:lstStyle/>
          <a:p>
            <a:fld id="{BC929298-9F99-474A-8B46-6BB577C4313A}" type="datetimeFigureOut">
              <a:rPr lang="ko-KR" altLang="en-US" smtClean="0"/>
              <a:t>2016. 6. 17.</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1519193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ltLang="ko-KR"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en-US"/>
          </a:p>
        </p:txBody>
      </p:sp>
      <p:sp>
        <p:nvSpPr>
          <p:cNvPr id="4" name="Date Placeholder 3"/>
          <p:cNvSpPr>
            <a:spLocks noGrp="1"/>
          </p:cNvSpPr>
          <p:nvPr>
            <p:ph type="dt" sz="half" idx="10"/>
          </p:nvPr>
        </p:nvSpPr>
        <p:spPr/>
        <p:txBody>
          <a:bodyPr/>
          <a:lstStyle/>
          <a:p>
            <a:fld id="{BC929298-9F99-474A-8B46-6BB577C4313A}" type="datetimeFigureOut">
              <a:rPr lang="ko-KR" altLang="en-US" smtClean="0"/>
              <a:t>2016. 6. 17.</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1657050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smtClean="0"/>
              <a:t>Click to edit Master title style</a:t>
            </a:r>
            <a:endParaRPr lang="en-US"/>
          </a:p>
        </p:txBody>
      </p:sp>
      <p:sp>
        <p:nvSpPr>
          <p:cNvPr id="3" name="Content Placeholder 2"/>
          <p:cNvSpPr>
            <a:spLocks noGrp="1"/>
          </p:cNvSpPr>
          <p:nvPr>
            <p:ph idx="1"/>
          </p:nvPr>
        </p:nvSpPr>
        <p:spPr/>
        <p:txBody>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en-US"/>
          </a:p>
        </p:txBody>
      </p:sp>
      <p:sp>
        <p:nvSpPr>
          <p:cNvPr id="4" name="Date Placeholder 3"/>
          <p:cNvSpPr>
            <a:spLocks noGrp="1"/>
          </p:cNvSpPr>
          <p:nvPr>
            <p:ph type="dt" sz="half" idx="10"/>
          </p:nvPr>
        </p:nvSpPr>
        <p:spPr/>
        <p:txBody>
          <a:bodyPr/>
          <a:lstStyle/>
          <a:p>
            <a:fld id="{BC929298-9F99-474A-8B46-6BB577C4313A}" type="datetimeFigureOut">
              <a:rPr lang="ko-KR" altLang="en-US" smtClean="0"/>
              <a:t>2016. 6. 17.</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524106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ltLang="ko-KR"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ko-KR" smtClean="0"/>
              <a:t>Click to edit Master text styles</a:t>
            </a:r>
          </a:p>
        </p:txBody>
      </p:sp>
      <p:sp>
        <p:nvSpPr>
          <p:cNvPr id="4" name="Date Placeholder 3"/>
          <p:cNvSpPr>
            <a:spLocks noGrp="1"/>
          </p:cNvSpPr>
          <p:nvPr>
            <p:ph type="dt" sz="half" idx="10"/>
          </p:nvPr>
        </p:nvSpPr>
        <p:spPr/>
        <p:txBody>
          <a:bodyPr/>
          <a:lstStyle/>
          <a:p>
            <a:fld id="{BC929298-9F99-474A-8B46-6BB577C4313A}" type="datetimeFigureOut">
              <a:rPr lang="ko-KR" altLang="en-US" smtClean="0"/>
              <a:t>2016. 6. 17.</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1830231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en-US"/>
          </a:p>
        </p:txBody>
      </p:sp>
      <p:sp>
        <p:nvSpPr>
          <p:cNvPr id="5" name="Date Placeholder 4"/>
          <p:cNvSpPr>
            <a:spLocks noGrp="1"/>
          </p:cNvSpPr>
          <p:nvPr>
            <p:ph type="dt" sz="half" idx="10"/>
          </p:nvPr>
        </p:nvSpPr>
        <p:spPr/>
        <p:txBody>
          <a:bodyPr/>
          <a:lstStyle/>
          <a:p>
            <a:fld id="{BC929298-9F99-474A-8B46-6BB577C4313A}" type="datetimeFigureOut">
              <a:rPr lang="ko-KR" altLang="en-US" smtClean="0"/>
              <a:t>2016. 6. 17.</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151565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ltLang="ko-KR"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en-US"/>
          </a:p>
        </p:txBody>
      </p:sp>
      <p:sp>
        <p:nvSpPr>
          <p:cNvPr id="7" name="Date Placeholder 6"/>
          <p:cNvSpPr>
            <a:spLocks noGrp="1"/>
          </p:cNvSpPr>
          <p:nvPr>
            <p:ph type="dt" sz="half" idx="10"/>
          </p:nvPr>
        </p:nvSpPr>
        <p:spPr/>
        <p:txBody>
          <a:bodyPr/>
          <a:lstStyle/>
          <a:p>
            <a:fld id="{BC929298-9F99-474A-8B46-6BB577C4313A}" type="datetimeFigureOut">
              <a:rPr lang="ko-KR" altLang="en-US" smtClean="0"/>
              <a:t>2016. 6. 17.</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440391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smtClean="0"/>
              <a:t>Click to edit Master title style</a:t>
            </a:r>
            <a:endParaRPr lang="en-US"/>
          </a:p>
        </p:txBody>
      </p:sp>
      <p:sp>
        <p:nvSpPr>
          <p:cNvPr id="3" name="Date Placeholder 2"/>
          <p:cNvSpPr>
            <a:spLocks noGrp="1"/>
          </p:cNvSpPr>
          <p:nvPr>
            <p:ph type="dt" sz="half" idx="10"/>
          </p:nvPr>
        </p:nvSpPr>
        <p:spPr/>
        <p:txBody>
          <a:bodyPr/>
          <a:lstStyle/>
          <a:p>
            <a:fld id="{BC929298-9F99-474A-8B46-6BB577C4313A}" type="datetimeFigureOut">
              <a:rPr lang="ko-KR" altLang="en-US" smtClean="0"/>
              <a:t>2016. 6. 17.</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1435074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929298-9F99-474A-8B46-6BB577C4313A}" type="datetimeFigureOut">
              <a:rPr lang="ko-KR" altLang="en-US" smtClean="0"/>
              <a:t>2016. 6. 17.</a:t>
            </a:fld>
            <a:endParaRPr lang="ko-KR" altLang="en-US"/>
          </a:p>
        </p:txBody>
      </p:sp>
      <p:sp>
        <p:nvSpPr>
          <p:cNvPr id="3" name="Footer Placeholder 2"/>
          <p:cNvSpPr>
            <a:spLocks noGrp="1"/>
          </p:cNvSpPr>
          <p:nvPr>
            <p:ph type="ftr" sz="quarter" idx="11"/>
          </p:nvPr>
        </p:nvSpPr>
        <p:spPr/>
        <p:txBody>
          <a:bodyPr/>
          <a:lstStyle/>
          <a:p>
            <a:endParaRPr lang="ko-KR" altLang="en-US"/>
          </a:p>
        </p:txBody>
      </p:sp>
      <p:sp>
        <p:nvSpPr>
          <p:cNvPr id="4" name="Slide Number Placeholder 3"/>
          <p:cNvSpPr>
            <a:spLocks noGrp="1"/>
          </p:cNvSpPr>
          <p:nvPr>
            <p:ph type="sldNum" sz="quarter" idx="12"/>
          </p:nvPr>
        </p:nvSpPr>
        <p:spPr/>
        <p:txBody>
          <a:body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908500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ko-KR"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ko-KR" smtClean="0"/>
              <a:t>Click to edit Master text styles</a:t>
            </a:r>
          </a:p>
        </p:txBody>
      </p:sp>
      <p:sp>
        <p:nvSpPr>
          <p:cNvPr id="5" name="Date Placeholder 4"/>
          <p:cNvSpPr>
            <a:spLocks noGrp="1"/>
          </p:cNvSpPr>
          <p:nvPr>
            <p:ph type="dt" sz="half" idx="10"/>
          </p:nvPr>
        </p:nvSpPr>
        <p:spPr/>
        <p:txBody>
          <a:bodyPr/>
          <a:lstStyle/>
          <a:p>
            <a:fld id="{BC929298-9F99-474A-8B46-6BB577C4313A}" type="datetimeFigureOut">
              <a:rPr lang="ko-KR" altLang="en-US" smtClean="0"/>
              <a:t>2016. 6. 17.</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559744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ko-KR"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ko-KR" smtClean="0"/>
              <a:t>Click to edit Master text styles</a:t>
            </a:r>
          </a:p>
        </p:txBody>
      </p:sp>
      <p:sp>
        <p:nvSpPr>
          <p:cNvPr id="5" name="Date Placeholder 4"/>
          <p:cNvSpPr>
            <a:spLocks noGrp="1"/>
          </p:cNvSpPr>
          <p:nvPr>
            <p:ph type="dt" sz="half" idx="10"/>
          </p:nvPr>
        </p:nvSpPr>
        <p:spPr/>
        <p:txBody>
          <a:bodyPr/>
          <a:lstStyle/>
          <a:p>
            <a:fld id="{BC929298-9F99-474A-8B46-6BB577C4313A}" type="datetimeFigureOut">
              <a:rPr lang="ko-KR" altLang="en-US" smtClean="0"/>
              <a:t>2016. 6. 17.</a:t>
            </a:fld>
            <a:endParaRPr lang="ko-KR" alt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165194191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ko-KR"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929298-9F99-474A-8B46-6BB577C4313A}" type="datetimeFigureOut">
              <a:rPr lang="ko-KR" altLang="en-US" smtClean="0"/>
              <a:t>2016. 6. 17.</a:t>
            </a:fld>
            <a:endParaRPr lang="ko-KR"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8806DD-D2E4-409C-A9D1-90B200B03ACC}" type="slidenum">
              <a:rPr lang="ko-KR" altLang="en-US" smtClean="0"/>
              <a:t>‹#›</a:t>
            </a:fld>
            <a:endParaRPr lang="ko-KR" altLang="en-US"/>
          </a:p>
        </p:txBody>
      </p:sp>
    </p:spTree>
    <p:extLst>
      <p:ext uri="{BB962C8B-B14F-4D97-AF65-F5344CB8AC3E}">
        <p14:creationId xmlns:p14="http://schemas.microsoft.com/office/powerpoint/2010/main" val="630503739"/>
      </p:ext>
    </p:extLst>
  </p:cSld>
  <p:clrMap bg1="lt1" tx1="dk1" bg2="lt2" tx2="dk2" accent1="accent1" accent2="accent2" accent3="accent3" accent4="accent4" accent5="accent5" accent6="accent6" hlink="hlink" folHlink="folHlink"/>
  <p:sldLayoutIdLst>
    <p:sldLayoutId id="2147484271" r:id="rId1"/>
    <p:sldLayoutId id="2147484272" r:id="rId2"/>
    <p:sldLayoutId id="2147484273" r:id="rId3"/>
    <p:sldLayoutId id="2147484274" r:id="rId4"/>
    <p:sldLayoutId id="2147484275" r:id="rId5"/>
    <p:sldLayoutId id="2147484276" r:id="rId6"/>
    <p:sldLayoutId id="2147484277" r:id="rId7"/>
    <p:sldLayoutId id="2147484278" r:id="rId8"/>
    <p:sldLayoutId id="2147484279" r:id="rId9"/>
    <p:sldLayoutId id="2147484280" r:id="rId10"/>
    <p:sldLayoutId id="214748428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comments" Target="../comments/comment7.xm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17.tiff"/><Relationship Id="rId5" Type="http://schemas.openxmlformats.org/officeDocument/2006/relationships/comments" Target="../comments/comment8.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tiff"/><Relationship Id="rId5" Type="http://schemas.openxmlformats.org/officeDocument/2006/relationships/comments" Target="../comments/comment9.xm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omments" Target="../comments/commen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comments" Target="../comments/comment11.xml"/><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comments" Target="../comments/comment12.xml"/><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image" Target="../media/image3.png"/><Relationship Id="rId6" Type="http://schemas.openxmlformats.org/officeDocument/2006/relationships/image" Target="../media/image4.gif"/><Relationship Id="rId7" Type="http://schemas.openxmlformats.org/officeDocument/2006/relationships/image" Target="../media/image5.tiff"/><Relationship Id="rId8" Type="http://schemas.openxmlformats.org/officeDocument/2006/relationships/comments" Target="../comments/comment2.xm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image" Target="../media/image3.png"/><Relationship Id="rId6" Type="http://schemas.openxmlformats.org/officeDocument/2006/relationships/image" Target="../media/image4.gif"/><Relationship Id="rId7" Type="http://schemas.openxmlformats.org/officeDocument/2006/relationships/image" Target="../media/image5.tiff"/><Relationship Id="rId8" Type="http://schemas.openxmlformats.org/officeDocument/2006/relationships/comments" Target="../comments/comment3.xm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jpeg"/><Relationship Id="rId6"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comments" Target="../comments/commen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comments" Target="../comments/commen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comments" Target="../comments/comment6.xm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p:cNvSpPr/>
          <p:nvPr/>
        </p:nvSpPr>
        <p:spPr>
          <a:xfrm>
            <a:off x="-20429" y="2138766"/>
            <a:ext cx="12238494" cy="2360807"/>
          </a:xfrm>
          <a:prstGeom prst="rect">
            <a:avLst/>
          </a:prstGeom>
          <a:solidFill>
            <a:schemeClr val="tx1">
              <a:lumMod val="95000"/>
              <a:lumOff val="5000"/>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7569810" y="4704955"/>
            <a:ext cx="4400282" cy="1938992"/>
          </a:xfrm>
          <a:prstGeom prst="rect">
            <a:avLst/>
          </a:prstGeom>
          <a:noFill/>
        </p:spPr>
        <p:txBody>
          <a:bodyPr wrap="square" rtlCol="0">
            <a:spAutoFit/>
          </a:bodyPr>
          <a:lstStyle/>
          <a:p>
            <a:r>
              <a:rPr lang="en-US" altLang="ko-KR" sz="2000" dirty="0" err="1" smtClean="0">
                <a:latin typeface="10X10" charset="0"/>
                <a:ea typeface="10X10" charset="0"/>
                <a:cs typeface="10X10" charset="0"/>
              </a:rPr>
              <a:t>Hanyang</a:t>
            </a:r>
            <a:r>
              <a:rPr lang="en-US" altLang="ko-KR" sz="2000" dirty="0" smtClean="0">
                <a:latin typeface="10X10" charset="0"/>
                <a:ea typeface="10X10" charset="0"/>
                <a:cs typeface="10X10" charset="0"/>
              </a:rPr>
              <a:t> University Information System</a:t>
            </a:r>
          </a:p>
          <a:p>
            <a:r>
              <a:rPr lang="en-US" altLang="ko-KR" sz="2000" dirty="0" smtClean="0">
                <a:latin typeface="10X10" charset="0"/>
                <a:ea typeface="10X10" charset="0"/>
                <a:cs typeface="10X10" charset="0"/>
              </a:rPr>
              <a:t> </a:t>
            </a:r>
            <a:endParaRPr lang="en-US" altLang="ko-KR" sz="2000" dirty="0" smtClean="0">
              <a:latin typeface="10X10" charset="0"/>
              <a:ea typeface="10X10" charset="0"/>
              <a:cs typeface="10X10" charset="0"/>
            </a:endParaRPr>
          </a:p>
          <a:p>
            <a:r>
              <a:rPr lang="en-US" altLang="ko-KR" sz="2000" dirty="0" smtClean="0">
                <a:latin typeface="10X10" charset="0"/>
                <a:ea typeface="10X10" charset="0"/>
                <a:cs typeface="10X10" charset="0"/>
              </a:rPr>
              <a:t>2012004593 </a:t>
            </a:r>
            <a:r>
              <a:rPr lang="ko-KR" altLang="en-US" sz="2000" dirty="0" smtClean="0">
                <a:latin typeface="10X10" charset="0"/>
                <a:ea typeface="10X10" charset="0"/>
                <a:cs typeface="10X10" charset="0"/>
              </a:rPr>
              <a:t> </a:t>
            </a:r>
            <a:r>
              <a:rPr lang="en-US" altLang="ko-KR" sz="2000" dirty="0" smtClean="0">
                <a:latin typeface="10X10" charset="0"/>
                <a:ea typeface="10X10" charset="0"/>
                <a:cs typeface="10X10" charset="0"/>
              </a:rPr>
              <a:t>Shin Min Ki</a:t>
            </a:r>
          </a:p>
          <a:p>
            <a:r>
              <a:rPr lang="is-IS" sz="2000" dirty="0" smtClean="0">
                <a:latin typeface="10X10" charset="0"/>
                <a:ea typeface="10X10" charset="0"/>
                <a:cs typeface="10X10" charset="0"/>
              </a:rPr>
              <a:t>2012004377</a:t>
            </a:r>
            <a:r>
              <a:rPr lang="ko-KR" altLang="en-US" sz="2000" dirty="0" smtClean="0">
                <a:latin typeface="10X10" charset="0"/>
                <a:ea typeface="10X10" charset="0"/>
                <a:cs typeface="10X10" charset="0"/>
              </a:rPr>
              <a:t> </a:t>
            </a:r>
            <a:r>
              <a:rPr lang="is-IS" sz="2000" dirty="0" smtClean="0">
                <a:latin typeface="10X10" charset="0"/>
                <a:ea typeface="10X10" charset="0"/>
                <a:cs typeface="10X10" charset="0"/>
              </a:rPr>
              <a:t> </a:t>
            </a:r>
            <a:r>
              <a:rPr lang="en-US" sz="2000" dirty="0" err="1" smtClean="0">
                <a:latin typeface="10X10" charset="0"/>
                <a:ea typeface="10X10" charset="0"/>
                <a:cs typeface="10X10" charset="0"/>
              </a:rPr>
              <a:t>Ko</a:t>
            </a:r>
            <a:r>
              <a:rPr lang="en-US" sz="2000" dirty="0" smtClean="0">
                <a:latin typeface="10X10" charset="0"/>
                <a:ea typeface="10X10" charset="0"/>
                <a:cs typeface="10X10" charset="0"/>
              </a:rPr>
              <a:t> </a:t>
            </a:r>
            <a:r>
              <a:rPr lang="en-US" sz="2000" dirty="0" err="1" smtClean="0">
                <a:latin typeface="10X10" charset="0"/>
                <a:ea typeface="10X10" charset="0"/>
                <a:cs typeface="10X10" charset="0"/>
              </a:rPr>
              <a:t>Byunghee</a:t>
            </a:r>
            <a:endParaRPr lang="en-US" altLang="ko-KR" sz="2000" dirty="0" smtClean="0">
              <a:latin typeface="10X10" charset="0"/>
              <a:ea typeface="10X10" charset="0"/>
              <a:cs typeface="10X10" charset="0"/>
            </a:endParaRPr>
          </a:p>
          <a:p>
            <a:r>
              <a:rPr lang="is-IS" sz="2000" dirty="0" smtClean="0">
                <a:latin typeface="10X10" charset="0"/>
                <a:ea typeface="10X10" charset="0"/>
                <a:cs typeface="10X10" charset="0"/>
              </a:rPr>
              <a:t>2012004407</a:t>
            </a:r>
            <a:r>
              <a:rPr lang="ko-KR" altLang="en-US" sz="2000" dirty="0" smtClean="0">
                <a:latin typeface="10X10" charset="0"/>
                <a:ea typeface="10X10" charset="0"/>
                <a:cs typeface="10X10" charset="0"/>
              </a:rPr>
              <a:t>  </a:t>
            </a:r>
            <a:r>
              <a:rPr lang="en-US" sz="2000" dirty="0" smtClean="0">
                <a:latin typeface="10X10" charset="0"/>
                <a:ea typeface="10X10" charset="0"/>
                <a:cs typeface="10X10" charset="0"/>
              </a:rPr>
              <a:t>Kim </a:t>
            </a:r>
            <a:r>
              <a:rPr lang="en-US" sz="2000" dirty="0" err="1">
                <a:latin typeface="10X10" charset="0"/>
                <a:ea typeface="10X10" charset="0"/>
                <a:cs typeface="10X10" charset="0"/>
              </a:rPr>
              <a:t>JungHyun</a:t>
            </a:r>
            <a:r>
              <a:rPr lang="ko-KR" altLang="en-US" sz="2000" dirty="0">
                <a:latin typeface="10X10" charset="0"/>
                <a:ea typeface="10X10" charset="0"/>
                <a:cs typeface="10X10" charset="0"/>
              </a:rPr>
              <a:t> </a:t>
            </a:r>
            <a:endParaRPr lang="en-US" altLang="ko-KR" sz="2000" dirty="0" smtClean="0">
              <a:latin typeface="10X10" charset="0"/>
              <a:ea typeface="10X10" charset="0"/>
              <a:cs typeface="10X10" charset="0"/>
            </a:endParaRPr>
          </a:p>
          <a:p>
            <a:r>
              <a:rPr lang="is-IS" sz="2000" dirty="0" smtClean="0">
                <a:latin typeface="10X10" charset="0"/>
                <a:ea typeface="10X10" charset="0"/>
                <a:cs typeface="10X10" charset="0"/>
              </a:rPr>
              <a:t>2012004515</a:t>
            </a:r>
            <a:r>
              <a:rPr lang="ko-KR" altLang="en-US" sz="2000" dirty="0" smtClean="0">
                <a:latin typeface="10X10" charset="0"/>
                <a:ea typeface="10X10" charset="0"/>
                <a:cs typeface="10X10" charset="0"/>
              </a:rPr>
              <a:t>  </a:t>
            </a:r>
            <a:r>
              <a:rPr lang="en-US" sz="2000" dirty="0" smtClean="0">
                <a:latin typeface="10X10" charset="0"/>
                <a:ea typeface="10X10" charset="0"/>
                <a:cs typeface="10X10" charset="0"/>
              </a:rPr>
              <a:t>Kwon </a:t>
            </a:r>
            <a:r>
              <a:rPr lang="en-US" sz="2000" dirty="0" err="1">
                <a:latin typeface="10X10" charset="0"/>
                <a:ea typeface="10X10" charset="0"/>
                <a:cs typeface="10X10" charset="0"/>
              </a:rPr>
              <a:t>GyuHyeok</a:t>
            </a:r>
            <a:r>
              <a:rPr lang="ko-KR" altLang="en-US" sz="2000" dirty="0">
                <a:latin typeface="10X10" charset="0"/>
                <a:ea typeface="10X10" charset="0"/>
                <a:cs typeface="10X10" charset="0"/>
              </a:rPr>
              <a:t> </a:t>
            </a:r>
          </a:p>
        </p:txBody>
      </p:sp>
      <p:sp>
        <p:nvSpPr>
          <p:cNvPr id="2" name="TextBox 1"/>
          <p:cNvSpPr txBox="1"/>
          <p:nvPr/>
        </p:nvSpPr>
        <p:spPr>
          <a:xfrm>
            <a:off x="83127" y="1322534"/>
            <a:ext cx="12108873" cy="646331"/>
          </a:xfrm>
          <a:prstGeom prst="rect">
            <a:avLst/>
          </a:prstGeom>
          <a:noFill/>
        </p:spPr>
        <p:txBody>
          <a:bodyPr wrap="square" rtlCol="0">
            <a:spAutoFit/>
          </a:bodyPr>
          <a:lstStyle/>
          <a:p>
            <a:r>
              <a:rPr lang="en-US" sz="3600" dirty="0"/>
              <a:t>Software </a:t>
            </a:r>
            <a:r>
              <a:rPr lang="en-US" sz="3600" dirty="0" smtClean="0"/>
              <a:t>Engineering</a:t>
            </a:r>
            <a:endParaRPr lang="ko-KR" altLang="en-US" sz="3600" dirty="0">
              <a:solidFill>
                <a:schemeClr val="bg1"/>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124690" y="2422705"/>
            <a:ext cx="12108873" cy="2246769"/>
          </a:xfrm>
          <a:prstGeom prst="rect">
            <a:avLst/>
          </a:prstGeom>
          <a:noFill/>
        </p:spPr>
        <p:txBody>
          <a:bodyPr wrap="square" rtlCol="0">
            <a:spAutoFit/>
          </a:bodyPr>
          <a:lstStyle/>
          <a:p>
            <a:r>
              <a:rPr lang="en-US" altLang="ko-KR" sz="8000" b="1" dirty="0" smtClean="0">
                <a:solidFill>
                  <a:schemeClr val="bg1"/>
                </a:solidFill>
                <a:latin typeface="Times New Roman" panose="02020603050405020304" pitchFamily="18" charset="0"/>
                <a:cs typeface="Times New Roman" panose="02020603050405020304" pitchFamily="18" charset="0"/>
              </a:rPr>
              <a:t>Smart </a:t>
            </a:r>
            <a:r>
              <a:rPr lang="en-US" altLang="ko-KR" sz="8000" b="1" dirty="0" smtClean="0">
                <a:solidFill>
                  <a:schemeClr val="bg1"/>
                </a:solidFill>
                <a:latin typeface="Times New Roman" panose="02020603050405020304" pitchFamily="18" charset="0"/>
                <a:cs typeface="Times New Roman" panose="02020603050405020304" pitchFamily="18" charset="0"/>
              </a:rPr>
              <a:t>Shoebox</a:t>
            </a:r>
            <a:endParaRPr lang="en-US" altLang="ko-KR" sz="8000" b="1" dirty="0" smtClean="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rPr>
              <a:t>Shoes care solution utilizing </a:t>
            </a:r>
            <a:r>
              <a:rPr lang="en-US" sz="2000" dirty="0" err="1" smtClean="0">
                <a:solidFill>
                  <a:schemeClr val="bg1"/>
                </a:solidFill>
              </a:rPr>
              <a:t>IoT</a:t>
            </a:r>
            <a:r>
              <a:rPr lang="en-US" sz="2000" dirty="0" smtClean="0">
                <a:solidFill>
                  <a:schemeClr val="bg1"/>
                </a:solidFill>
              </a:rPr>
              <a:t> </a:t>
            </a:r>
            <a:r>
              <a:rPr lang="en-US" sz="2000" dirty="0">
                <a:solidFill>
                  <a:schemeClr val="bg1"/>
                </a:solidFill>
              </a:rPr>
              <a:t>concept</a:t>
            </a:r>
            <a:endParaRPr lang="en-US" altLang="ko-KR" sz="2000" dirty="0" smtClean="0">
              <a:solidFill>
                <a:schemeClr val="bg1"/>
              </a:solidFill>
              <a:latin typeface="Times New Roman" panose="02020603050405020304" pitchFamily="18" charset="0"/>
              <a:cs typeface="Times New Roman" panose="02020603050405020304" pitchFamily="18" charset="0"/>
            </a:endParaRPr>
          </a:p>
          <a:p>
            <a:r>
              <a:rPr lang="en-US" altLang="ko-KR" sz="2000" dirty="0" smtClean="0">
                <a:solidFill>
                  <a:schemeClr val="bg1"/>
                </a:solidFill>
                <a:latin typeface="Times New Roman" panose="02020603050405020304" pitchFamily="18" charset="0"/>
                <a:cs typeface="Times New Roman" panose="02020603050405020304" pitchFamily="18" charset="0"/>
              </a:rPr>
              <a:t>June </a:t>
            </a:r>
            <a:r>
              <a:rPr lang="en-US" altLang="ko-KR" sz="2000" dirty="0" smtClean="0">
                <a:solidFill>
                  <a:schemeClr val="bg1"/>
                </a:solidFill>
                <a:latin typeface="Times New Roman" panose="02020603050405020304" pitchFamily="18" charset="0"/>
                <a:cs typeface="Times New Roman" panose="02020603050405020304" pitchFamily="18" charset="0"/>
              </a:rPr>
              <a:t>17th  2016</a:t>
            </a:r>
          </a:p>
          <a:p>
            <a:endParaRPr lang="en-US" altLang="ko-KR" sz="2000" dirty="0" smtClean="0">
              <a:solidFill>
                <a:schemeClr val="bg2">
                  <a:lumMod val="9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383073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368212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784031" cy="6858000"/>
          </a:xfrm>
          <a:prstGeom prst="rect">
            <a:avLst/>
          </a:prstGeom>
        </p:spPr>
      </p:pic>
    </p:spTree>
    <p:extLst>
      <p:ext uri="{BB962C8B-B14F-4D97-AF65-F5344CB8AC3E}">
        <p14:creationId xmlns:p14="http://schemas.microsoft.com/office/powerpoint/2010/main" val="342860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73566" y="691754"/>
            <a:ext cx="1774503" cy="369332"/>
          </a:xfrm>
          <a:prstGeom prst="rect">
            <a:avLst/>
          </a:prstGeom>
          <a:noFill/>
        </p:spPr>
        <p:txBody>
          <a:bodyPr wrap="square" rtlCol="0">
            <a:spAutoFit/>
          </a:bodyPr>
          <a:lstStyle/>
          <a:p>
            <a:r>
              <a:rPr lang="en-US" i="1" dirty="0"/>
              <a:t>Analysis function </a:t>
            </a:r>
            <a:endParaRPr lang="en-US" dirty="0"/>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Function</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03</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58446"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 </a:t>
            </a:r>
            <a:endParaRPr lang="ko-KR" altLang="en-US" sz="2400"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b="1" dirty="0" smtClean="0"/>
              <a:t>03</a:t>
            </a:r>
            <a:r>
              <a:rPr lang="en-US" altLang="ko-KR" sz="2400" dirty="0" smtClean="0"/>
              <a:t>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Introduction </a:t>
            </a:r>
            <a:endParaRPr lang="ko-KR" altLang="en-US" dirty="0">
              <a:latin typeface="Ebrima" panose="02000000000000000000" pitchFamily="2" charset="0"/>
              <a:cs typeface="Ebrima" panose="02000000000000000000" pitchFamily="2" charset="0"/>
            </a:endParaRPr>
          </a:p>
        </p:txBody>
      </p:sp>
      <p:sp>
        <p:nvSpPr>
          <p:cNvPr id="15" name="오각형 14"/>
          <p:cNvSpPr/>
          <p:nvPr/>
        </p:nvSpPr>
        <p:spPr>
          <a:xfrm rot="5400000">
            <a:off x="8646800" y="234702"/>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6" name="TextBox 15"/>
          <p:cNvSpPr txBox="1"/>
          <p:nvPr/>
        </p:nvSpPr>
        <p:spPr>
          <a:xfrm>
            <a:off x="8545294" y="358221"/>
            <a:ext cx="1225922" cy="369332"/>
          </a:xfrm>
          <a:prstGeom prst="rect">
            <a:avLst/>
          </a:prstGeom>
          <a:noFill/>
        </p:spPr>
        <p:txBody>
          <a:bodyPr wrap="square" rtlCol="0">
            <a:spAutoFit/>
          </a:bodyPr>
          <a:lstStyle/>
          <a:p>
            <a:pPr algn="ctr"/>
            <a:r>
              <a:rPr lang="en-US" altLang="ko-KR" b="1" dirty="0" smtClean="0">
                <a:latin typeface="Ebrima" panose="02000000000000000000" pitchFamily="2" charset="0"/>
                <a:ea typeface="Ebrima" panose="02000000000000000000" pitchFamily="2" charset="0"/>
                <a:cs typeface="Ebrima" panose="02000000000000000000" pitchFamily="2" charset="0"/>
              </a:rPr>
              <a:t>function</a:t>
            </a:r>
            <a:endParaRPr lang="ko-KR" altLang="en-US" b="1"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CASES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dirty="0" smtClean="0"/>
              <a:t>04 </a:t>
            </a:r>
            <a:endParaRPr lang="ko-KR" altLang="en-US" sz="2400"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Customer Needs</a:t>
            </a:r>
            <a:endParaRPr lang="ko-KR" altLang="en-US" dirty="0">
              <a:latin typeface="Ebrima" panose="02000000000000000000" pitchFamily="2" charset="0"/>
              <a:cs typeface="Ebrima" panose="02000000000000000000" pitchFamily="2" charset="0"/>
            </a:endParaRPr>
          </a:p>
        </p:txBody>
      </p:sp>
      <p:sp>
        <p:nvSpPr>
          <p:cNvPr id="38" name="TextBox 37"/>
          <p:cNvSpPr txBox="1"/>
          <p:nvPr/>
        </p:nvSpPr>
        <p:spPr>
          <a:xfrm>
            <a:off x="258445" y="1194868"/>
            <a:ext cx="10744593" cy="1938992"/>
          </a:xfrm>
          <a:prstGeom prst="rect">
            <a:avLst/>
          </a:prstGeom>
          <a:noFill/>
        </p:spPr>
        <p:txBody>
          <a:bodyPr wrap="square" rtlCol="0">
            <a:spAutoFit/>
          </a:bodyPr>
          <a:lstStyle/>
          <a:p>
            <a:pPr marL="0" lvl="1"/>
            <a:r>
              <a:rPr lang="en-US" altLang="ko-KR" sz="2400" b="1" dirty="0"/>
              <a:t>3</a:t>
            </a:r>
            <a:r>
              <a:rPr lang="en-US" altLang="ko-KR" sz="2400" b="1" dirty="0" smtClean="0"/>
              <a:t>.My  shoebox  </a:t>
            </a:r>
            <a:r>
              <a:rPr lang="en-US" altLang="ko-KR" sz="2400" dirty="0" smtClean="0"/>
              <a:t>-&gt; In this function you can check your own shoes state</a:t>
            </a:r>
          </a:p>
          <a:p>
            <a:pPr marL="0" lvl="1"/>
            <a:endParaRPr lang="en-US" altLang="ko-KR" sz="2400" dirty="0" smtClean="0"/>
          </a:p>
          <a:p>
            <a:pPr marL="0" lvl="1"/>
            <a:r>
              <a:rPr lang="en-US" altLang="ko-KR" sz="2400" dirty="0" smtClean="0"/>
              <a:t>Based on </a:t>
            </a:r>
            <a:r>
              <a:rPr lang="en-US" sz="2400" dirty="0" smtClean="0"/>
              <a:t>pressure sensor information and database we give </a:t>
            </a:r>
            <a:r>
              <a:rPr lang="en-US" sz="2400" dirty="0"/>
              <a:t>shoes state, capacity</a:t>
            </a:r>
            <a:endParaRPr lang="en-US" sz="2400" dirty="0" smtClean="0"/>
          </a:p>
          <a:p>
            <a:pPr marL="0" lvl="1"/>
            <a:r>
              <a:rPr lang="en-US" sz="2400" dirty="0"/>
              <a:t> </a:t>
            </a:r>
            <a:r>
              <a:rPr lang="en-US" sz="2400" dirty="0" smtClean="0"/>
              <a:t>- </a:t>
            </a:r>
            <a:r>
              <a:rPr lang="en-US" sz="2400" dirty="0"/>
              <a:t>C</a:t>
            </a:r>
            <a:r>
              <a:rPr lang="en-US" sz="2400" dirty="0" smtClean="0"/>
              <a:t>ustomer just enter the shoes-type ,  color  and name</a:t>
            </a:r>
          </a:p>
          <a:p>
            <a:pPr marL="0" lvl="1"/>
            <a:r>
              <a:rPr lang="en-US" sz="2400" dirty="0"/>
              <a:t>	</a:t>
            </a:r>
            <a:endParaRPr lang="en-US" sz="2400" dirty="0" smtClean="0"/>
          </a:p>
        </p:txBody>
      </p:sp>
      <p:sp>
        <p:nvSpPr>
          <p:cNvPr id="2" name="Block Arc 1"/>
          <p:cNvSpPr/>
          <p:nvPr/>
        </p:nvSpPr>
        <p:spPr>
          <a:xfrm rot="5400000">
            <a:off x="2892141" y="4013236"/>
            <a:ext cx="3278733" cy="1171639"/>
          </a:xfrm>
          <a:prstGeom prst="blockArc">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7" name="Straight Arrow Connector 16"/>
          <p:cNvCxnSpPr/>
          <p:nvPr/>
        </p:nvCxnSpPr>
        <p:spPr>
          <a:xfrm>
            <a:off x="5360871" y="4599055"/>
            <a:ext cx="2185778" cy="217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3170" y="3353904"/>
            <a:ext cx="4363745" cy="2490305"/>
          </a:xfrm>
          <a:prstGeom prst="rect">
            <a:avLst/>
          </a:prstGeom>
        </p:spPr>
      </p:pic>
      <p:sp>
        <p:nvSpPr>
          <p:cNvPr id="21" name="TextBox 20"/>
          <p:cNvSpPr txBox="1"/>
          <p:nvPr/>
        </p:nvSpPr>
        <p:spPr>
          <a:xfrm>
            <a:off x="5578458" y="4065440"/>
            <a:ext cx="2333831" cy="461665"/>
          </a:xfrm>
          <a:prstGeom prst="rect">
            <a:avLst/>
          </a:prstGeom>
          <a:noFill/>
        </p:spPr>
        <p:txBody>
          <a:bodyPr wrap="square" rtlCol="0">
            <a:spAutoFit/>
          </a:bodyPr>
          <a:lstStyle/>
          <a:p>
            <a:r>
              <a:rPr lang="en-US" sz="2400" dirty="0" smtClean="0"/>
              <a:t>transaction</a:t>
            </a:r>
            <a:endParaRPr lang="en-US" sz="2400" dirty="0"/>
          </a:p>
        </p:txBody>
      </p:sp>
      <p:sp>
        <p:nvSpPr>
          <p:cNvPr id="62" name="직사각형 34"/>
          <p:cNvSpPr/>
          <p:nvPr/>
        </p:nvSpPr>
        <p:spPr>
          <a:xfrm>
            <a:off x="5396037" y="3983755"/>
            <a:ext cx="2036567" cy="503864"/>
          </a:xfrm>
          <a:prstGeom prst="rect">
            <a:avLst/>
          </a:prstGeom>
          <a:solidFill>
            <a:srgbClr val="FFC000">
              <a:alpha val="59000"/>
            </a:srgbClr>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타원 46"/>
          <p:cNvSpPr/>
          <p:nvPr/>
        </p:nvSpPr>
        <p:spPr>
          <a:xfrm>
            <a:off x="451522" y="4913171"/>
            <a:ext cx="1407953" cy="573590"/>
          </a:xfrm>
          <a:prstGeom prst="ellipse">
            <a:avLst/>
          </a:prstGeom>
          <a:solidFill>
            <a:srgbClr val="FF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en-US" sz="1400" dirty="0"/>
              <a:t> </a:t>
            </a:r>
            <a:endParaRPr lang="en-US" sz="1400" dirty="0" smtClean="0"/>
          </a:p>
          <a:p>
            <a:pPr marL="0" lvl="1" algn="ctr"/>
            <a:r>
              <a:rPr lang="en-US" sz="1400" dirty="0" smtClean="0"/>
              <a:t>activity </a:t>
            </a:r>
            <a:endParaRPr lang="en-US" sz="1400" dirty="0"/>
          </a:p>
          <a:p>
            <a:pPr algn="ctr"/>
            <a:endParaRPr lang="ko-KR" altLang="en-US" sz="1400" dirty="0"/>
          </a:p>
        </p:txBody>
      </p:sp>
      <p:sp>
        <p:nvSpPr>
          <p:cNvPr id="65" name="타원 46"/>
          <p:cNvSpPr/>
          <p:nvPr/>
        </p:nvSpPr>
        <p:spPr>
          <a:xfrm>
            <a:off x="2309423" y="3841192"/>
            <a:ext cx="1392722" cy="685914"/>
          </a:xfrm>
          <a:prstGeom prst="ellipse">
            <a:avLst/>
          </a:prstGeom>
          <a:solidFill>
            <a:srgbClr val="FFC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preference</a:t>
            </a:r>
            <a:endParaRPr lang="ko-KR" altLang="en-US" sz="1400" dirty="0"/>
          </a:p>
        </p:txBody>
      </p:sp>
      <p:sp>
        <p:nvSpPr>
          <p:cNvPr id="66" name="타원 46"/>
          <p:cNvSpPr/>
          <p:nvPr/>
        </p:nvSpPr>
        <p:spPr>
          <a:xfrm>
            <a:off x="2238941" y="4877577"/>
            <a:ext cx="1465255" cy="609184"/>
          </a:xfrm>
          <a:prstGeom prst="ellipse">
            <a:avLst/>
          </a:prstGeom>
          <a:solidFill>
            <a:srgbClr val="00B0F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t>weight</a:t>
            </a:r>
            <a:endParaRPr lang="ko-KR" altLang="en-US" sz="1400" dirty="0"/>
          </a:p>
        </p:txBody>
      </p:sp>
      <p:sp>
        <p:nvSpPr>
          <p:cNvPr id="67" name="타원 46"/>
          <p:cNvSpPr/>
          <p:nvPr/>
        </p:nvSpPr>
        <p:spPr>
          <a:xfrm>
            <a:off x="2333494" y="5686910"/>
            <a:ext cx="1612194" cy="853836"/>
          </a:xfrm>
          <a:prstGeom prst="ellipse">
            <a:avLst/>
          </a:prstGeom>
          <a:solidFill>
            <a:srgbClr val="7030A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t>predictedlife</a:t>
            </a:r>
            <a:endParaRPr lang="ko-KR" altLang="en-US" sz="1400" dirty="0"/>
          </a:p>
        </p:txBody>
      </p:sp>
      <p:sp>
        <p:nvSpPr>
          <p:cNvPr id="68" name="타원 46"/>
          <p:cNvSpPr/>
          <p:nvPr/>
        </p:nvSpPr>
        <p:spPr>
          <a:xfrm>
            <a:off x="546127" y="5800877"/>
            <a:ext cx="1401942" cy="739868"/>
          </a:xfrm>
          <a:prstGeom prst="ellipse">
            <a:avLst/>
          </a:prstGeom>
          <a:solidFill>
            <a:srgbClr val="0070C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t>warmth</a:t>
            </a:r>
            <a:endParaRPr lang="ko-KR" altLang="en-US" sz="1400" dirty="0"/>
          </a:p>
        </p:txBody>
      </p:sp>
      <p:sp>
        <p:nvSpPr>
          <p:cNvPr id="69" name="타원 46"/>
          <p:cNvSpPr/>
          <p:nvPr/>
        </p:nvSpPr>
        <p:spPr>
          <a:xfrm>
            <a:off x="451157" y="3902685"/>
            <a:ext cx="1787784" cy="696370"/>
          </a:xfrm>
          <a:prstGeom prst="ellipse">
            <a:avLst/>
          </a:prstGeom>
          <a:solidFill>
            <a:srgbClr val="FFFF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t>odorsensitivity</a:t>
            </a:r>
            <a:endParaRPr lang="ko-KR" altLang="en-US" sz="1400" dirty="0"/>
          </a:p>
        </p:txBody>
      </p:sp>
      <p:sp>
        <p:nvSpPr>
          <p:cNvPr id="70" name="타원 46"/>
          <p:cNvSpPr/>
          <p:nvPr/>
        </p:nvSpPr>
        <p:spPr>
          <a:xfrm>
            <a:off x="2333332" y="2870002"/>
            <a:ext cx="2084711" cy="701569"/>
          </a:xfrm>
          <a:prstGeom prst="ellipse">
            <a:avLst/>
          </a:prstGeom>
          <a:solidFill>
            <a:srgbClr val="92D05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watersensitivity</a:t>
            </a:r>
            <a:endParaRPr lang="ko-KR" altLang="en-US" sz="1400" dirty="0"/>
          </a:p>
        </p:txBody>
      </p:sp>
      <p:sp>
        <p:nvSpPr>
          <p:cNvPr id="71" name="타원 46"/>
          <p:cNvSpPr/>
          <p:nvPr/>
        </p:nvSpPr>
        <p:spPr>
          <a:xfrm>
            <a:off x="451158" y="2870002"/>
            <a:ext cx="1421043" cy="701569"/>
          </a:xfrm>
          <a:prstGeom prst="ellipse">
            <a:avLst/>
          </a:prstGeom>
          <a:solidFill>
            <a:srgbClr val="00B05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color</a:t>
            </a:r>
            <a:endParaRPr lang="ko-KR" altLang="en-US" sz="1400" dirty="0"/>
          </a:p>
        </p:txBody>
      </p:sp>
    </p:spTree>
    <p:extLst>
      <p:ext uri="{BB962C8B-B14F-4D97-AF65-F5344CB8AC3E}">
        <p14:creationId xmlns:p14="http://schemas.microsoft.com/office/powerpoint/2010/main" val="19367719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327" y="377687"/>
            <a:ext cx="5529279" cy="616226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6778" y="2057399"/>
            <a:ext cx="4451561" cy="2802835"/>
          </a:xfrm>
          <a:prstGeom prst="rect">
            <a:avLst/>
          </a:prstGeom>
        </p:spPr>
      </p:pic>
    </p:spTree>
    <p:extLst>
      <p:ext uri="{BB962C8B-B14F-4D97-AF65-F5344CB8AC3E}">
        <p14:creationId xmlns:p14="http://schemas.microsoft.com/office/powerpoint/2010/main" val="12029230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73566" y="691754"/>
            <a:ext cx="2402660" cy="369332"/>
          </a:xfrm>
          <a:prstGeom prst="rect">
            <a:avLst/>
          </a:prstGeom>
          <a:noFill/>
        </p:spPr>
        <p:txBody>
          <a:bodyPr wrap="square" rtlCol="0">
            <a:spAutoFit/>
          </a:bodyPr>
          <a:lstStyle/>
          <a:p>
            <a:r>
              <a:rPr lang="en-US" i="1" smtClean="0"/>
              <a:t>Shoes recommendation </a:t>
            </a:r>
            <a:endParaRPr lang="en-US" dirty="0"/>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Function</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03</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58446"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 </a:t>
            </a:r>
            <a:endParaRPr lang="ko-KR" altLang="en-US" sz="2400"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b="1" dirty="0" smtClean="0"/>
              <a:t>03</a:t>
            </a:r>
            <a:r>
              <a:rPr lang="en-US" altLang="ko-KR" sz="2400" dirty="0" smtClean="0"/>
              <a:t>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Introduction </a:t>
            </a:r>
            <a:endParaRPr lang="ko-KR" altLang="en-US" dirty="0">
              <a:latin typeface="Ebrima" panose="02000000000000000000" pitchFamily="2" charset="0"/>
              <a:cs typeface="Ebrima" panose="02000000000000000000" pitchFamily="2" charset="0"/>
            </a:endParaRPr>
          </a:p>
        </p:txBody>
      </p:sp>
      <p:sp>
        <p:nvSpPr>
          <p:cNvPr id="15" name="오각형 14"/>
          <p:cNvSpPr/>
          <p:nvPr/>
        </p:nvSpPr>
        <p:spPr>
          <a:xfrm rot="5400000">
            <a:off x="8646800" y="234702"/>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6" name="TextBox 15"/>
          <p:cNvSpPr txBox="1"/>
          <p:nvPr/>
        </p:nvSpPr>
        <p:spPr>
          <a:xfrm>
            <a:off x="8545294" y="358221"/>
            <a:ext cx="1225922" cy="369332"/>
          </a:xfrm>
          <a:prstGeom prst="rect">
            <a:avLst/>
          </a:prstGeom>
          <a:noFill/>
        </p:spPr>
        <p:txBody>
          <a:bodyPr wrap="square" rtlCol="0">
            <a:spAutoFit/>
          </a:bodyPr>
          <a:lstStyle/>
          <a:p>
            <a:pPr algn="ctr"/>
            <a:r>
              <a:rPr lang="en-US" altLang="ko-KR" b="1" dirty="0" smtClean="0">
                <a:latin typeface="Ebrima" panose="02000000000000000000" pitchFamily="2" charset="0"/>
                <a:ea typeface="Ebrima" panose="02000000000000000000" pitchFamily="2" charset="0"/>
                <a:cs typeface="Ebrima" panose="02000000000000000000" pitchFamily="2" charset="0"/>
              </a:rPr>
              <a:t>function</a:t>
            </a:r>
            <a:endParaRPr lang="ko-KR" altLang="en-US" b="1"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CASES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dirty="0" smtClean="0"/>
              <a:t>04 </a:t>
            </a:r>
            <a:endParaRPr lang="ko-KR" altLang="en-US" sz="2400"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Customer Needs</a:t>
            </a:r>
            <a:endParaRPr lang="ko-KR" altLang="en-US" dirty="0">
              <a:latin typeface="Ebrima" panose="02000000000000000000" pitchFamily="2" charset="0"/>
              <a:cs typeface="Ebrima" panose="02000000000000000000" pitchFamily="2" charset="0"/>
            </a:endParaRPr>
          </a:p>
        </p:txBody>
      </p:sp>
      <p:sp>
        <p:nvSpPr>
          <p:cNvPr id="38" name="TextBox 37"/>
          <p:cNvSpPr txBox="1"/>
          <p:nvPr/>
        </p:nvSpPr>
        <p:spPr>
          <a:xfrm>
            <a:off x="258445" y="1194868"/>
            <a:ext cx="11310703" cy="830997"/>
          </a:xfrm>
          <a:prstGeom prst="rect">
            <a:avLst/>
          </a:prstGeom>
          <a:noFill/>
        </p:spPr>
        <p:txBody>
          <a:bodyPr wrap="square" rtlCol="0">
            <a:spAutoFit/>
          </a:bodyPr>
          <a:lstStyle/>
          <a:p>
            <a:pPr marL="0" lvl="1"/>
            <a:r>
              <a:rPr lang="en-US" sz="2400" b="1" dirty="0" smtClean="0"/>
              <a:t>4.Recommendation</a:t>
            </a:r>
            <a:r>
              <a:rPr lang="en-US" sz="2400" dirty="0" smtClean="0"/>
              <a:t> -   stand on the basis</a:t>
            </a:r>
            <a:r>
              <a:rPr lang="ko-KR" altLang="en-US" sz="2400" dirty="0" smtClean="0"/>
              <a:t> </a:t>
            </a:r>
            <a:r>
              <a:rPr lang="en-US" altLang="ko-KR" sz="2400" dirty="0" smtClean="0"/>
              <a:t>of  shoes capacity and weather and user schedule and Algorithm – </a:t>
            </a:r>
            <a:r>
              <a:rPr lang="en-US" sz="2400" dirty="0" smtClean="0"/>
              <a:t>measurement</a:t>
            </a:r>
            <a:r>
              <a:rPr lang="en-US" sz="2400" dirty="0"/>
              <a:t> </a:t>
            </a:r>
            <a:r>
              <a:rPr lang="en-US" sz="2400" dirty="0" smtClean="0"/>
              <a:t>index</a:t>
            </a:r>
          </a:p>
        </p:txBody>
      </p:sp>
      <p:pic>
        <p:nvPicPr>
          <p:cNvPr id="20" name="Picture 19"/>
          <p:cNvPicPr>
            <a:picLocks noChangeAspect="1"/>
          </p:cNvPicPr>
          <p:nvPr/>
        </p:nvPicPr>
        <p:blipFill>
          <a:blip r:embed="rId3"/>
          <a:stretch>
            <a:fillRect/>
          </a:stretch>
        </p:blipFill>
        <p:spPr>
          <a:xfrm>
            <a:off x="6830145" y="4049547"/>
            <a:ext cx="4172894" cy="2377391"/>
          </a:xfrm>
          <a:prstGeom prst="rect">
            <a:avLst/>
          </a:prstGeom>
        </p:spPr>
      </p:pic>
      <p:sp>
        <p:nvSpPr>
          <p:cNvPr id="43" name="TextBox 42"/>
          <p:cNvSpPr txBox="1"/>
          <p:nvPr/>
        </p:nvSpPr>
        <p:spPr>
          <a:xfrm>
            <a:off x="539372" y="2356776"/>
            <a:ext cx="4628976" cy="1692771"/>
          </a:xfrm>
          <a:prstGeom prst="rect">
            <a:avLst/>
          </a:prstGeom>
          <a:noFill/>
        </p:spPr>
        <p:txBody>
          <a:bodyPr wrap="square" rtlCol="0">
            <a:spAutoFit/>
          </a:bodyPr>
          <a:lstStyle/>
          <a:p>
            <a:r>
              <a:rPr lang="en-US" sz="3200" dirty="0" smtClean="0"/>
              <a:t>Shoes  capacity(database)</a:t>
            </a:r>
          </a:p>
          <a:p>
            <a:pPr marL="285750" indent="-285750">
              <a:buFontTx/>
              <a:buChar char="-"/>
            </a:pPr>
            <a:r>
              <a:rPr lang="en-US" dirty="0" smtClean="0"/>
              <a:t>Shoes warmth</a:t>
            </a:r>
          </a:p>
          <a:p>
            <a:pPr marL="285750" indent="-285750">
              <a:buFontTx/>
              <a:buChar char="-"/>
            </a:pPr>
            <a:r>
              <a:rPr lang="en-US" dirty="0" smtClean="0"/>
              <a:t>Shoes activity</a:t>
            </a:r>
          </a:p>
          <a:p>
            <a:pPr marL="285750" indent="-285750">
              <a:buFontTx/>
              <a:buChar char="-"/>
            </a:pPr>
            <a:r>
              <a:rPr lang="en-US" dirty="0" smtClean="0"/>
              <a:t>Shoes color</a:t>
            </a:r>
          </a:p>
          <a:p>
            <a:endParaRPr lang="en-US" dirty="0"/>
          </a:p>
        </p:txBody>
      </p:sp>
      <p:sp>
        <p:nvSpPr>
          <p:cNvPr id="44" name="TextBox 43"/>
          <p:cNvSpPr txBox="1"/>
          <p:nvPr/>
        </p:nvSpPr>
        <p:spPr>
          <a:xfrm>
            <a:off x="6394089" y="2356776"/>
            <a:ext cx="5219908" cy="1138773"/>
          </a:xfrm>
          <a:prstGeom prst="rect">
            <a:avLst/>
          </a:prstGeom>
          <a:noFill/>
        </p:spPr>
        <p:txBody>
          <a:bodyPr wrap="square" rtlCol="0">
            <a:spAutoFit/>
          </a:bodyPr>
          <a:lstStyle/>
          <a:p>
            <a:r>
              <a:rPr lang="en-US" sz="3200" dirty="0" smtClean="0"/>
              <a:t>Present weather(API on Web</a:t>
            </a:r>
            <a:r>
              <a:rPr lang="en-US" altLang="ko-KR" sz="3200" dirty="0" smtClean="0"/>
              <a:t>)</a:t>
            </a:r>
            <a:endParaRPr lang="en-US" sz="3200" dirty="0" smtClean="0"/>
          </a:p>
          <a:p>
            <a:pPr marL="285750" indent="-285750">
              <a:buFontTx/>
              <a:buChar char="-"/>
            </a:pPr>
            <a:r>
              <a:rPr lang="en-US" dirty="0" smtClean="0"/>
              <a:t>Rain , snow , cloud  </a:t>
            </a:r>
            <a:r>
              <a:rPr lang="en-US" dirty="0" err="1" smtClean="0"/>
              <a:t>etc</a:t>
            </a:r>
            <a:endParaRPr lang="en-US" dirty="0" smtClean="0"/>
          </a:p>
          <a:p>
            <a:pPr marL="285750" indent="-285750">
              <a:buFontTx/>
              <a:buChar char="-"/>
            </a:pPr>
            <a:r>
              <a:rPr lang="en-US" dirty="0" smtClean="0"/>
              <a:t>temperature</a:t>
            </a:r>
            <a:endParaRPr lang="en-US" dirty="0"/>
          </a:p>
        </p:txBody>
      </p:sp>
      <p:pic>
        <p:nvPicPr>
          <p:cNvPr id="23" name="Picture 22"/>
          <p:cNvPicPr>
            <a:picLocks noChangeAspect="1"/>
          </p:cNvPicPr>
          <p:nvPr/>
        </p:nvPicPr>
        <p:blipFill>
          <a:blip r:embed="rId4"/>
          <a:stretch>
            <a:fillRect/>
          </a:stretch>
        </p:blipFill>
        <p:spPr>
          <a:xfrm>
            <a:off x="1073426" y="4004811"/>
            <a:ext cx="4094922" cy="2466861"/>
          </a:xfrm>
          <a:prstGeom prst="rect">
            <a:avLst/>
          </a:prstGeom>
        </p:spPr>
      </p:pic>
    </p:spTree>
    <p:extLst>
      <p:ext uri="{BB962C8B-B14F-4D97-AF65-F5344CB8AC3E}">
        <p14:creationId xmlns:p14="http://schemas.microsoft.com/office/powerpoint/2010/main" val="11026044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73566" y="691754"/>
            <a:ext cx="2402660" cy="369332"/>
          </a:xfrm>
          <a:prstGeom prst="rect">
            <a:avLst/>
          </a:prstGeom>
          <a:noFill/>
        </p:spPr>
        <p:txBody>
          <a:bodyPr wrap="square" rtlCol="0">
            <a:spAutoFit/>
          </a:bodyPr>
          <a:lstStyle/>
          <a:p>
            <a:r>
              <a:rPr lang="en-US" i="1" dirty="0" smtClean="0"/>
              <a:t>Shoes recommendation </a:t>
            </a:r>
            <a:endParaRPr lang="en-US" dirty="0"/>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Function</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03</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58446"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 </a:t>
            </a:r>
            <a:endParaRPr lang="ko-KR" altLang="en-US" sz="2400"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b="1" dirty="0" smtClean="0"/>
              <a:t>03</a:t>
            </a:r>
            <a:r>
              <a:rPr lang="en-US" altLang="ko-KR" sz="2400" dirty="0" smtClean="0"/>
              <a:t>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Introduction </a:t>
            </a:r>
            <a:endParaRPr lang="ko-KR" altLang="en-US" dirty="0">
              <a:latin typeface="Ebrima" panose="02000000000000000000" pitchFamily="2" charset="0"/>
              <a:cs typeface="Ebrima" panose="02000000000000000000" pitchFamily="2" charset="0"/>
            </a:endParaRPr>
          </a:p>
        </p:txBody>
      </p:sp>
      <p:sp>
        <p:nvSpPr>
          <p:cNvPr id="15" name="오각형 14"/>
          <p:cNvSpPr/>
          <p:nvPr/>
        </p:nvSpPr>
        <p:spPr>
          <a:xfrm rot="5400000">
            <a:off x="8646800" y="234702"/>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6" name="TextBox 15"/>
          <p:cNvSpPr txBox="1"/>
          <p:nvPr/>
        </p:nvSpPr>
        <p:spPr>
          <a:xfrm>
            <a:off x="8545294" y="358221"/>
            <a:ext cx="1225922" cy="369332"/>
          </a:xfrm>
          <a:prstGeom prst="rect">
            <a:avLst/>
          </a:prstGeom>
          <a:noFill/>
        </p:spPr>
        <p:txBody>
          <a:bodyPr wrap="square" rtlCol="0">
            <a:spAutoFit/>
          </a:bodyPr>
          <a:lstStyle/>
          <a:p>
            <a:pPr algn="ctr"/>
            <a:r>
              <a:rPr lang="en-US" altLang="ko-KR" b="1" dirty="0" smtClean="0">
                <a:latin typeface="Ebrima" panose="02000000000000000000" pitchFamily="2" charset="0"/>
                <a:ea typeface="Ebrima" panose="02000000000000000000" pitchFamily="2" charset="0"/>
                <a:cs typeface="Ebrima" panose="02000000000000000000" pitchFamily="2" charset="0"/>
              </a:rPr>
              <a:t>function</a:t>
            </a:r>
            <a:endParaRPr lang="ko-KR" altLang="en-US" b="1"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CASES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dirty="0" smtClean="0"/>
              <a:t>04 </a:t>
            </a:r>
            <a:endParaRPr lang="ko-KR" altLang="en-US" sz="2400"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Customer Needs</a:t>
            </a:r>
            <a:endParaRPr lang="ko-KR" altLang="en-US" dirty="0">
              <a:latin typeface="Ebrima" panose="02000000000000000000" pitchFamily="2" charset="0"/>
              <a:cs typeface="Ebrima" panose="02000000000000000000" pitchFamily="2" charset="0"/>
            </a:endParaRPr>
          </a:p>
        </p:txBody>
      </p:sp>
      <p:sp>
        <p:nvSpPr>
          <p:cNvPr id="38" name="TextBox 37"/>
          <p:cNvSpPr txBox="1"/>
          <p:nvPr/>
        </p:nvSpPr>
        <p:spPr>
          <a:xfrm>
            <a:off x="258445" y="1194868"/>
            <a:ext cx="11310703" cy="830997"/>
          </a:xfrm>
          <a:prstGeom prst="rect">
            <a:avLst/>
          </a:prstGeom>
          <a:noFill/>
        </p:spPr>
        <p:txBody>
          <a:bodyPr wrap="square" rtlCol="0">
            <a:spAutoFit/>
          </a:bodyPr>
          <a:lstStyle/>
          <a:p>
            <a:pPr marL="0" lvl="1"/>
            <a:r>
              <a:rPr lang="en-US" sz="2400" b="1" dirty="0" smtClean="0"/>
              <a:t>4.Recommendation</a:t>
            </a:r>
            <a:r>
              <a:rPr lang="en-US" sz="2400" dirty="0" smtClean="0"/>
              <a:t> -   stand on the basis</a:t>
            </a:r>
            <a:r>
              <a:rPr lang="ko-KR" altLang="en-US" sz="2400" dirty="0" smtClean="0"/>
              <a:t> </a:t>
            </a:r>
            <a:r>
              <a:rPr lang="en-US" altLang="ko-KR" sz="2400" dirty="0" smtClean="0"/>
              <a:t>of  shoes capacity and weather and user schedule and Algorithm - </a:t>
            </a:r>
            <a:r>
              <a:rPr lang="en-US" sz="2400" dirty="0"/>
              <a:t>measurement index</a:t>
            </a:r>
            <a:endParaRPr lang="en-US" sz="2400" dirty="0" smtClean="0"/>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0154" y="4001787"/>
            <a:ext cx="4239844" cy="2229845"/>
          </a:xfrm>
          <a:prstGeom prst="rect">
            <a:avLst/>
          </a:prstGeom>
        </p:spPr>
      </p:pic>
      <p:sp>
        <p:nvSpPr>
          <p:cNvPr id="22" name="TextBox 21"/>
          <p:cNvSpPr txBox="1"/>
          <p:nvPr/>
        </p:nvSpPr>
        <p:spPr>
          <a:xfrm>
            <a:off x="440778" y="2212202"/>
            <a:ext cx="5726765" cy="1384995"/>
          </a:xfrm>
          <a:prstGeom prst="rect">
            <a:avLst/>
          </a:prstGeom>
          <a:noFill/>
        </p:spPr>
        <p:txBody>
          <a:bodyPr wrap="square" rtlCol="0">
            <a:spAutoFit/>
          </a:bodyPr>
          <a:lstStyle/>
          <a:p>
            <a:r>
              <a:rPr lang="en-US" sz="3200" dirty="0" smtClean="0"/>
              <a:t>user  schedule</a:t>
            </a:r>
          </a:p>
          <a:p>
            <a:r>
              <a:rPr lang="en-US" sz="3200" dirty="0" smtClean="0"/>
              <a:t>-</a:t>
            </a:r>
            <a:r>
              <a:rPr lang="en-US" sz="2000" dirty="0" smtClean="0"/>
              <a:t>based on </a:t>
            </a:r>
            <a:r>
              <a:rPr lang="en-US" sz="2000" dirty="0" err="1" smtClean="0"/>
              <a:t>user’stype</a:t>
            </a:r>
            <a:r>
              <a:rPr lang="en-US" sz="2000" dirty="0" smtClean="0"/>
              <a:t> of schedule</a:t>
            </a:r>
          </a:p>
          <a:p>
            <a:r>
              <a:rPr lang="en-US" sz="2000" dirty="0" smtClean="0"/>
              <a:t>- Todays activity type </a:t>
            </a:r>
            <a:endParaRPr lang="en-US" sz="2000" dirty="0"/>
          </a:p>
        </p:txBody>
      </p:sp>
      <p:sp>
        <p:nvSpPr>
          <p:cNvPr id="42" name="TextBox 41"/>
          <p:cNvSpPr txBox="1"/>
          <p:nvPr/>
        </p:nvSpPr>
        <p:spPr>
          <a:xfrm>
            <a:off x="6235253" y="2212202"/>
            <a:ext cx="6061418" cy="2369880"/>
          </a:xfrm>
          <a:prstGeom prst="rect">
            <a:avLst/>
          </a:prstGeom>
          <a:noFill/>
        </p:spPr>
        <p:txBody>
          <a:bodyPr wrap="square" rtlCol="0">
            <a:spAutoFit/>
          </a:bodyPr>
          <a:lstStyle/>
          <a:p>
            <a:r>
              <a:rPr lang="en-US" sz="3200" dirty="0" smtClean="0"/>
              <a:t>User Preference</a:t>
            </a:r>
            <a:endParaRPr lang="ko-KR" altLang="en-US" sz="3200" dirty="0" smtClean="0"/>
          </a:p>
          <a:p>
            <a:r>
              <a:rPr lang="en-US" altLang="ko-KR" sz="3200" dirty="0" smtClean="0"/>
              <a:t>-</a:t>
            </a:r>
            <a:r>
              <a:rPr lang="en-US" sz="2000" dirty="0" smtClean="0"/>
              <a:t>base on statistic</a:t>
            </a:r>
            <a:r>
              <a:rPr lang="en-US" altLang="ko-KR" sz="2000" dirty="0" smtClean="0"/>
              <a:t>(</a:t>
            </a:r>
            <a:r>
              <a:rPr lang="en-US" sz="2000" dirty="0"/>
              <a:t>pressure </a:t>
            </a:r>
            <a:r>
              <a:rPr lang="en-US" sz="2000" dirty="0" smtClean="0"/>
              <a:t>sensor</a:t>
            </a:r>
            <a:r>
              <a:rPr lang="en-US" altLang="ko-KR" sz="2000" dirty="0" smtClean="0"/>
              <a:t>)</a:t>
            </a:r>
          </a:p>
          <a:p>
            <a:r>
              <a:rPr lang="en-US" altLang="ko-KR" sz="2000" dirty="0" smtClean="0"/>
              <a:t>- Usage of month</a:t>
            </a:r>
            <a:endParaRPr lang="ko-KR" altLang="en-US" sz="2000" dirty="0" smtClean="0"/>
          </a:p>
          <a:p>
            <a:endParaRPr lang="ko-KR" altLang="en-US" sz="3200" dirty="0"/>
          </a:p>
          <a:p>
            <a:endParaRPr lang="en-US" sz="3200" dirty="0"/>
          </a:p>
        </p:txBody>
      </p:sp>
      <p:pic>
        <p:nvPicPr>
          <p:cNvPr id="2" name="Picture 1"/>
          <p:cNvPicPr>
            <a:picLocks noChangeAspect="1"/>
          </p:cNvPicPr>
          <p:nvPr/>
        </p:nvPicPr>
        <p:blipFill>
          <a:blip r:embed="rId4"/>
          <a:stretch>
            <a:fillRect/>
          </a:stretch>
        </p:blipFill>
        <p:spPr>
          <a:xfrm>
            <a:off x="1121545" y="4001787"/>
            <a:ext cx="3696134" cy="2257396"/>
          </a:xfrm>
          <a:prstGeom prst="rect">
            <a:avLst/>
          </a:prstGeom>
        </p:spPr>
      </p:pic>
    </p:spTree>
    <p:extLst>
      <p:ext uri="{BB962C8B-B14F-4D97-AF65-F5344CB8AC3E}">
        <p14:creationId xmlns:p14="http://schemas.microsoft.com/office/powerpoint/2010/main" val="5765435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73566" y="691754"/>
            <a:ext cx="2402660" cy="369332"/>
          </a:xfrm>
          <a:prstGeom prst="rect">
            <a:avLst/>
          </a:prstGeom>
          <a:noFill/>
        </p:spPr>
        <p:txBody>
          <a:bodyPr wrap="square" rtlCol="0">
            <a:spAutoFit/>
          </a:bodyPr>
          <a:lstStyle/>
          <a:p>
            <a:r>
              <a:rPr lang="en-US" i="1" dirty="0"/>
              <a:t>Weather confirmation</a:t>
            </a:r>
            <a:endParaRPr lang="en-US" dirty="0"/>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Function</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03</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58446"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 </a:t>
            </a:r>
            <a:endParaRPr lang="ko-KR" altLang="en-US" sz="2400"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b="1" dirty="0" smtClean="0"/>
              <a:t>03</a:t>
            </a:r>
            <a:r>
              <a:rPr lang="en-US" altLang="ko-KR" sz="2400" dirty="0" smtClean="0"/>
              <a:t>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Introduction </a:t>
            </a:r>
            <a:endParaRPr lang="ko-KR" altLang="en-US" dirty="0">
              <a:latin typeface="Ebrima" panose="02000000000000000000" pitchFamily="2" charset="0"/>
              <a:cs typeface="Ebrima" panose="02000000000000000000" pitchFamily="2" charset="0"/>
            </a:endParaRPr>
          </a:p>
        </p:txBody>
      </p:sp>
      <p:sp>
        <p:nvSpPr>
          <p:cNvPr id="15" name="오각형 14"/>
          <p:cNvSpPr/>
          <p:nvPr/>
        </p:nvSpPr>
        <p:spPr>
          <a:xfrm rot="5400000">
            <a:off x="8646800" y="234702"/>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6" name="TextBox 15"/>
          <p:cNvSpPr txBox="1"/>
          <p:nvPr/>
        </p:nvSpPr>
        <p:spPr>
          <a:xfrm>
            <a:off x="8545294" y="358221"/>
            <a:ext cx="1225922" cy="369332"/>
          </a:xfrm>
          <a:prstGeom prst="rect">
            <a:avLst/>
          </a:prstGeom>
          <a:noFill/>
        </p:spPr>
        <p:txBody>
          <a:bodyPr wrap="square" rtlCol="0">
            <a:spAutoFit/>
          </a:bodyPr>
          <a:lstStyle/>
          <a:p>
            <a:pPr algn="ctr"/>
            <a:r>
              <a:rPr lang="en-US" altLang="ko-KR" b="1" dirty="0" smtClean="0">
                <a:latin typeface="Ebrima" panose="02000000000000000000" pitchFamily="2" charset="0"/>
                <a:ea typeface="Ebrima" panose="02000000000000000000" pitchFamily="2" charset="0"/>
                <a:cs typeface="Ebrima" panose="02000000000000000000" pitchFamily="2" charset="0"/>
              </a:rPr>
              <a:t>function</a:t>
            </a:r>
            <a:endParaRPr lang="ko-KR" altLang="en-US" b="1"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CASES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dirty="0" smtClean="0"/>
              <a:t>04 </a:t>
            </a:r>
            <a:endParaRPr lang="ko-KR" altLang="en-US" sz="2400"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Customer Needs</a:t>
            </a:r>
            <a:endParaRPr lang="ko-KR" altLang="en-US" dirty="0">
              <a:latin typeface="Ebrima" panose="02000000000000000000" pitchFamily="2" charset="0"/>
              <a:cs typeface="Ebrima" panose="02000000000000000000" pitchFamily="2" charset="0"/>
            </a:endParaRPr>
          </a:p>
        </p:txBody>
      </p:sp>
      <p:sp>
        <p:nvSpPr>
          <p:cNvPr id="38" name="TextBox 37"/>
          <p:cNvSpPr txBox="1"/>
          <p:nvPr/>
        </p:nvSpPr>
        <p:spPr>
          <a:xfrm>
            <a:off x="328860" y="1354079"/>
            <a:ext cx="11310703" cy="830997"/>
          </a:xfrm>
          <a:prstGeom prst="rect">
            <a:avLst/>
          </a:prstGeom>
          <a:noFill/>
        </p:spPr>
        <p:txBody>
          <a:bodyPr wrap="square" rtlCol="0">
            <a:spAutoFit/>
          </a:bodyPr>
          <a:lstStyle/>
          <a:p>
            <a:pPr marL="0" lvl="1"/>
            <a:r>
              <a:rPr lang="en-US" altLang="ko-KR" sz="2400" b="1" dirty="0"/>
              <a:t>5</a:t>
            </a:r>
            <a:r>
              <a:rPr lang="en-US" sz="2400" b="1" dirty="0" smtClean="0"/>
              <a:t>.</a:t>
            </a:r>
            <a:r>
              <a:rPr lang="en-US" sz="2400" i="1" dirty="0"/>
              <a:t> Weather </a:t>
            </a:r>
            <a:r>
              <a:rPr lang="en-US" sz="2400" i="1" dirty="0" smtClean="0"/>
              <a:t>check</a:t>
            </a:r>
            <a:endParaRPr lang="en-US" sz="2400" dirty="0"/>
          </a:p>
          <a:p>
            <a:r>
              <a:rPr lang="en-US" sz="2400" dirty="0" smtClean="0"/>
              <a:t>-  </a:t>
            </a:r>
            <a:r>
              <a:rPr lang="en-US" dirty="0"/>
              <a:t>With weather API</a:t>
            </a:r>
            <a:r>
              <a:rPr lang="en-US" dirty="0" smtClean="0"/>
              <a:t>,</a:t>
            </a:r>
            <a:r>
              <a:rPr lang="ko-KR" altLang="en-US" dirty="0" smtClean="0"/>
              <a:t> </a:t>
            </a:r>
            <a:r>
              <a:rPr lang="en-US" altLang="ko-KR" dirty="0" smtClean="0"/>
              <a:t>user can check local weather </a:t>
            </a:r>
            <a:r>
              <a:rPr lang="en-US" dirty="0" smtClean="0"/>
              <a:t> </a:t>
            </a:r>
            <a:endParaRPr lang="en-US" dirty="0"/>
          </a:p>
        </p:txBody>
      </p:sp>
      <p:sp>
        <p:nvSpPr>
          <p:cNvPr id="24" name="타원 46"/>
          <p:cNvSpPr/>
          <p:nvPr/>
        </p:nvSpPr>
        <p:spPr>
          <a:xfrm>
            <a:off x="2647253" y="3141329"/>
            <a:ext cx="2826207" cy="2702880"/>
          </a:xfrm>
          <a:prstGeom prst="ellipse">
            <a:avLst/>
          </a:prstGeom>
          <a:solidFill>
            <a:srgbClr val="FFC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a:p>
            <a:pPr algn="ctr"/>
            <a:r>
              <a:rPr lang="en-US" dirty="0" smtClean="0"/>
              <a:t>Rain? </a:t>
            </a:r>
          </a:p>
          <a:p>
            <a:pPr algn="ctr"/>
            <a:r>
              <a:rPr lang="en-US" dirty="0"/>
              <a:t>S</a:t>
            </a:r>
            <a:r>
              <a:rPr lang="en-US" dirty="0" smtClean="0"/>
              <a:t>nowing?</a:t>
            </a:r>
          </a:p>
          <a:p>
            <a:pPr algn="ctr"/>
            <a:r>
              <a:rPr lang="en-US" dirty="0" smtClean="0"/>
              <a:t>Cloud?</a:t>
            </a:r>
          </a:p>
          <a:p>
            <a:pPr algn="ctr"/>
            <a:endParaRPr lang="en-US" dirty="0"/>
          </a:p>
          <a:p>
            <a:pPr algn="ctr"/>
            <a:r>
              <a:rPr lang="en-US" dirty="0" smtClean="0"/>
              <a:t>Later?</a:t>
            </a:r>
          </a:p>
          <a:p>
            <a:pPr algn="ctr"/>
            <a:endParaRPr lang="en-US" dirty="0" smtClean="0"/>
          </a:p>
          <a:p>
            <a:pPr algn="ctr"/>
            <a:endParaRPr lang="en-US" dirty="0" smtClean="0"/>
          </a:p>
        </p:txBody>
      </p:sp>
      <p:sp>
        <p:nvSpPr>
          <p:cNvPr id="26" name="타원 46"/>
          <p:cNvSpPr/>
          <p:nvPr/>
        </p:nvSpPr>
        <p:spPr>
          <a:xfrm>
            <a:off x="7546649" y="3141329"/>
            <a:ext cx="2826207" cy="2702880"/>
          </a:xfrm>
          <a:prstGeom prst="ellipse">
            <a:avLst/>
          </a:prstGeom>
          <a:solidFill>
            <a:srgbClr val="FFC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Warm?</a:t>
            </a:r>
          </a:p>
          <a:p>
            <a:pPr algn="ctr"/>
            <a:r>
              <a:rPr lang="en-US" dirty="0" smtClean="0"/>
              <a:t>Cold?</a:t>
            </a:r>
          </a:p>
          <a:p>
            <a:pPr algn="ctr"/>
            <a:r>
              <a:rPr lang="en-US" dirty="0" smtClean="0"/>
              <a:t>Hot?</a:t>
            </a:r>
          </a:p>
          <a:p>
            <a:pPr algn="ctr"/>
            <a:endParaRPr lang="en-US" dirty="0"/>
          </a:p>
          <a:p>
            <a:pPr algn="ctr"/>
            <a:r>
              <a:rPr lang="en-US" dirty="0" smtClean="0"/>
              <a:t>At afternoon</a:t>
            </a:r>
          </a:p>
          <a:p>
            <a:pPr algn="ctr"/>
            <a:endParaRPr lang="en-US" dirty="0" smtClean="0"/>
          </a:p>
        </p:txBody>
      </p:sp>
    </p:spTree>
    <p:extLst>
      <p:ext uri="{BB962C8B-B14F-4D97-AF65-F5344CB8AC3E}">
        <p14:creationId xmlns:p14="http://schemas.microsoft.com/office/powerpoint/2010/main" val="122315510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73566" y="691754"/>
            <a:ext cx="2402660" cy="369332"/>
          </a:xfrm>
          <a:prstGeom prst="rect">
            <a:avLst/>
          </a:prstGeom>
          <a:noFill/>
        </p:spPr>
        <p:txBody>
          <a:bodyPr wrap="square" rtlCol="0">
            <a:spAutoFit/>
          </a:bodyPr>
          <a:lstStyle/>
          <a:p>
            <a:r>
              <a:rPr lang="en-US" i="1" dirty="0" smtClean="0"/>
              <a:t>Use case </a:t>
            </a:r>
            <a:endParaRPr lang="en-US" dirty="0"/>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Use case</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04</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58446"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 </a:t>
            </a:r>
            <a:endParaRPr lang="ko-KR" altLang="en-US" sz="2400"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b="1" dirty="0" smtClean="0"/>
              <a:t>03</a:t>
            </a:r>
            <a:r>
              <a:rPr lang="en-US" altLang="ko-KR" sz="2400" dirty="0" smtClean="0"/>
              <a:t>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Introduction </a:t>
            </a:r>
            <a:endParaRPr lang="ko-KR" altLang="en-US" dirty="0">
              <a:latin typeface="Ebrima" panose="02000000000000000000" pitchFamily="2" charset="0"/>
              <a:cs typeface="Ebrima" panose="02000000000000000000" pitchFamily="2" charset="0"/>
            </a:endParaRPr>
          </a:p>
        </p:txBody>
      </p:sp>
      <p:sp>
        <p:nvSpPr>
          <p:cNvPr id="15" name="오각형 14"/>
          <p:cNvSpPr/>
          <p:nvPr/>
        </p:nvSpPr>
        <p:spPr>
          <a:xfrm rot="5400000">
            <a:off x="9899403" y="219907"/>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6" name="TextBox 15"/>
          <p:cNvSpPr txBox="1"/>
          <p:nvPr/>
        </p:nvSpPr>
        <p:spPr>
          <a:xfrm>
            <a:off x="8545294" y="358221"/>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function</a:t>
            </a:r>
            <a:endParaRPr lang="ko-KR" altLang="en-US"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a:t>
            </a:r>
            <a:r>
              <a:rPr lang="en-US" sz="1400" b="1" dirty="0" smtClean="0">
                <a:latin typeface="Ebrima" charset="0"/>
                <a:ea typeface="Ebrima" charset="0"/>
                <a:cs typeface="Ebrima" charset="0"/>
              </a:rPr>
              <a:t>CASES</a:t>
            </a:r>
            <a:r>
              <a:rPr lang="en-US" sz="1400" dirty="0" smtClean="0">
                <a:latin typeface="Ebrima" charset="0"/>
                <a:ea typeface="Ebrima" charset="0"/>
                <a:cs typeface="Ebrima" charset="0"/>
              </a:rPr>
              <a:t>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b="1" dirty="0" smtClean="0"/>
              <a:t>04 </a:t>
            </a:r>
            <a:endParaRPr lang="ko-KR" altLang="en-US" sz="2400" b="1"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Customer Needs</a:t>
            </a:r>
            <a:endParaRPr lang="ko-KR" altLang="en-US" dirty="0">
              <a:latin typeface="Ebrima" panose="02000000000000000000" pitchFamily="2" charset="0"/>
              <a:cs typeface="Ebrima" panose="02000000000000000000" pitchFamily="2" charset="0"/>
            </a:endParaRPr>
          </a:p>
        </p:txBody>
      </p:sp>
      <p:pic>
        <p:nvPicPr>
          <p:cNvPr id="19" name="Pictur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8942" y="1968240"/>
            <a:ext cx="3881783" cy="4399982"/>
          </a:xfrm>
          <a:prstGeom prst="rect">
            <a:avLst/>
          </a:prstGeom>
        </p:spPr>
      </p:pic>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9753" y="1968240"/>
            <a:ext cx="5186774" cy="4392178"/>
          </a:xfrm>
          <a:prstGeom prst="rect">
            <a:avLst/>
          </a:prstGeom>
        </p:spPr>
      </p:pic>
      <p:sp>
        <p:nvSpPr>
          <p:cNvPr id="2" name="TextBox 1"/>
          <p:cNvSpPr txBox="1"/>
          <p:nvPr/>
        </p:nvSpPr>
        <p:spPr>
          <a:xfrm>
            <a:off x="1256478" y="1451113"/>
            <a:ext cx="3136618" cy="377687"/>
          </a:xfrm>
          <a:prstGeom prst="rect">
            <a:avLst/>
          </a:prstGeom>
          <a:noFill/>
        </p:spPr>
        <p:txBody>
          <a:bodyPr wrap="square" rtlCol="0">
            <a:spAutoFit/>
          </a:bodyPr>
          <a:lstStyle/>
          <a:p>
            <a:r>
              <a:rPr lang="en-US" dirty="0" smtClean="0"/>
              <a:t>Starting smart shoebox</a:t>
            </a:r>
            <a:endParaRPr lang="en-US" dirty="0"/>
          </a:p>
        </p:txBody>
      </p:sp>
      <p:sp>
        <p:nvSpPr>
          <p:cNvPr id="3" name="TextBox 2"/>
          <p:cNvSpPr txBox="1"/>
          <p:nvPr/>
        </p:nvSpPr>
        <p:spPr>
          <a:xfrm>
            <a:off x="7546649" y="1352535"/>
            <a:ext cx="2941329" cy="369332"/>
          </a:xfrm>
          <a:prstGeom prst="rect">
            <a:avLst/>
          </a:prstGeom>
          <a:noFill/>
        </p:spPr>
        <p:txBody>
          <a:bodyPr wrap="square" rtlCol="0">
            <a:spAutoFit/>
          </a:bodyPr>
          <a:lstStyle/>
          <a:p>
            <a:r>
              <a:rPr lang="en-US" smtClean="0"/>
              <a:t>Operate smart </a:t>
            </a:r>
            <a:r>
              <a:rPr lang="en-US" dirty="0" smtClean="0"/>
              <a:t>function</a:t>
            </a:r>
            <a:endParaRPr lang="en-US" dirty="0"/>
          </a:p>
        </p:txBody>
      </p:sp>
    </p:spTree>
    <p:extLst>
      <p:ext uri="{BB962C8B-B14F-4D97-AF65-F5344CB8AC3E}">
        <p14:creationId xmlns:p14="http://schemas.microsoft.com/office/powerpoint/2010/main" val="8411221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73566" y="691754"/>
            <a:ext cx="2402660" cy="369332"/>
          </a:xfrm>
          <a:prstGeom prst="rect">
            <a:avLst/>
          </a:prstGeom>
          <a:noFill/>
        </p:spPr>
        <p:txBody>
          <a:bodyPr wrap="square" rtlCol="0">
            <a:spAutoFit/>
          </a:bodyPr>
          <a:lstStyle/>
          <a:p>
            <a:r>
              <a:rPr lang="en-US" i="1" dirty="0" smtClean="0"/>
              <a:t>Use case </a:t>
            </a:r>
            <a:endParaRPr lang="en-US" dirty="0"/>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Use case</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04</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58446"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 </a:t>
            </a:r>
            <a:endParaRPr lang="ko-KR" altLang="en-US" sz="2400"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b="1" dirty="0" smtClean="0"/>
              <a:t>03</a:t>
            </a:r>
            <a:r>
              <a:rPr lang="en-US" altLang="ko-KR" sz="2400" dirty="0" smtClean="0"/>
              <a:t>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Introduction </a:t>
            </a:r>
            <a:endParaRPr lang="ko-KR" altLang="en-US" dirty="0">
              <a:latin typeface="Ebrima" panose="02000000000000000000" pitchFamily="2" charset="0"/>
              <a:cs typeface="Ebrima" panose="02000000000000000000" pitchFamily="2" charset="0"/>
            </a:endParaRPr>
          </a:p>
        </p:txBody>
      </p:sp>
      <p:sp>
        <p:nvSpPr>
          <p:cNvPr id="15" name="오각형 14"/>
          <p:cNvSpPr/>
          <p:nvPr/>
        </p:nvSpPr>
        <p:spPr>
          <a:xfrm rot="5400000">
            <a:off x="9899403" y="219907"/>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6" name="TextBox 15"/>
          <p:cNvSpPr txBox="1"/>
          <p:nvPr/>
        </p:nvSpPr>
        <p:spPr>
          <a:xfrm>
            <a:off x="8545294" y="358221"/>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function</a:t>
            </a:r>
            <a:endParaRPr lang="ko-KR" altLang="en-US"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a:t>
            </a:r>
            <a:r>
              <a:rPr lang="en-US" sz="1400" b="1" dirty="0" smtClean="0">
                <a:latin typeface="Ebrima" charset="0"/>
                <a:ea typeface="Ebrima" charset="0"/>
                <a:cs typeface="Ebrima" charset="0"/>
              </a:rPr>
              <a:t>CASES</a:t>
            </a:r>
            <a:r>
              <a:rPr lang="en-US" sz="1400" dirty="0" smtClean="0">
                <a:latin typeface="Ebrima" charset="0"/>
                <a:ea typeface="Ebrima" charset="0"/>
                <a:cs typeface="Ebrima" charset="0"/>
              </a:rPr>
              <a:t>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b="1" dirty="0" smtClean="0"/>
              <a:t>04 </a:t>
            </a:r>
            <a:endParaRPr lang="ko-KR" altLang="en-US" sz="2400" b="1"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Customer Needs</a:t>
            </a:r>
            <a:endParaRPr lang="ko-KR" altLang="en-US" dirty="0">
              <a:latin typeface="Ebrima" panose="02000000000000000000" pitchFamily="2" charset="0"/>
              <a:cs typeface="Ebrima" panose="02000000000000000000" pitchFamily="2" charset="0"/>
            </a:endParaRPr>
          </a:p>
        </p:txBody>
      </p:sp>
      <p:pic>
        <p:nvPicPr>
          <p:cNvPr id="21" name="Pictur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398" y="2360271"/>
            <a:ext cx="2595482" cy="4080285"/>
          </a:xfrm>
          <a:prstGeom prst="rect">
            <a:avLst/>
          </a:prstGeom>
        </p:spPr>
      </p:pic>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781" y="1526077"/>
            <a:ext cx="2423092" cy="5048913"/>
          </a:xfrm>
          <a:prstGeom prst="rect">
            <a:avLst/>
          </a:prstGeom>
        </p:spPr>
      </p:pic>
      <p:pic>
        <p:nvPicPr>
          <p:cNvPr id="24" name="Picture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13299" y="1526077"/>
            <a:ext cx="2441882" cy="5091101"/>
          </a:xfrm>
          <a:prstGeom prst="rect">
            <a:avLst/>
          </a:prstGeom>
        </p:spPr>
      </p:pic>
      <p:sp>
        <p:nvSpPr>
          <p:cNvPr id="25" name="Rectangle 24"/>
          <p:cNvSpPr/>
          <p:nvPr/>
        </p:nvSpPr>
        <p:spPr>
          <a:xfrm>
            <a:off x="758942" y="1785561"/>
            <a:ext cx="2249462" cy="369332"/>
          </a:xfrm>
          <a:prstGeom prst="rect">
            <a:avLst/>
          </a:prstGeom>
        </p:spPr>
        <p:txBody>
          <a:bodyPr wrap="none">
            <a:spAutoFit/>
          </a:bodyPr>
          <a:lstStyle/>
          <a:p>
            <a:r>
              <a:rPr lang="en-US" i="1"/>
              <a:t>Weather confirmation</a:t>
            </a:r>
            <a:endParaRPr lang="en-US" dirty="0"/>
          </a:p>
        </p:txBody>
      </p:sp>
      <p:sp>
        <p:nvSpPr>
          <p:cNvPr id="26" name="Rectangle 25"/>
          <p:cNvSpPr/>
          <p:nvPr/>
        </p:nvSpPr>
        <p:spPr>
          <a:xfrm>
            <a:off x="4869973" y="1105087"/>
            <a:ext cx="2433423" cy="369332"/>
          </a:xfrm>
          <a:prstGeom prst="rect">
            <a:avLst/>
          </a:prstGeom>
        </p:spPr>
        <p:txBody>
          <a:bodyPr wrap="none">
            <a:spAutoFit/>
          </a:bodyPr>
          <a:lstStyle/>
          <a:p>
            <a:r>
              <a:rPr lang="en-US" i="1"/>
              <a:t>Shoes recommendation </a:t>
            </a:r>
            <a:endParaRPr lang="en-US" dirty="0"/>
          </a:p>
        </p:txBody>
      </p:sp>
      <p:sp>
        <p:nvSpPr>
          <p:cNvPr id="27" name="Rectangle 26"/>
          <p:cNvSpPr/>
          <p:nvPr/>
        </p:nvSpPr>
        <p:spPr>
          <a:xfrm>
            <a:off x="8822628" y="1039430"/>
            <a:ext cx="2610651" cy="369332"/>
          </a:xfrm>
          <a:prstGeom prst="rect">
            <a:avLst/>
          </a:prstGeom>
        </p:spPr>
        <p:txBody>
          <a:bodyPr wrap="none">
            <a:spAutoFit/>
          </a:bodyPr>
          <a:lstStyle/>
          <a:p>
            <a:r>
              <a:rPr lang="en-US" dirty="0" smtClean="0"/>
              <a:t>My shoebox - information</a:t>
            </a:r>
            <a:endParaRPr lang="en-US" dirty="0"/>
          </a:p>
        </p:txBody>
      </p:sp>
    </p:spTree>
    <p:extLst>
      <p:ext uri="{BB962C8B-B14F-4D97-AF65-F5344CB8AC3E}">
        <p14:creationId xmlns:p14="http://schemas.microsoft.com/office/powerpoint/2010/main" val="4797688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kumimoji="1" lang="en-US" altLang="ko-KR" dirty="0" smtClean="0"/>
              <a:t>Content</a:t>
            </a:r>
            <a:endParaRPr kumimoji="1" lang="ko-KR" altLang="en-US" dirty="0"/>
          </a:p>
        </p:txBody>
      </p:sp>
      <p:sp>
        <p:nvSpPr>
          <p:cNvPr id="3" name="내용 개체 틀 2"/>
          <p:cNvSpPr>
            <a:spLocks noGrp="1"/>
          </p:cNvSpPr>
          <p:nvPr>
            <p:ph idx="1"/>
          </p:nvPr>
        </p:nvSpPr>
        <p:spPr/>
        <p:txBody>
          <a:bodyPr/>
          <a:lstStyle/>
          <a:p>
            <a:r>
              <a:rPr kumimoji="1" lang="en-US" altLang="ko-KR" dirty="0" smtClean="0"/>
              <a:t>Introduction</a:t>
            </a:r>
          </a:p>
          <a:p>
            <a:r>
              <a:rPr kumimoji="1" lang="en-US" altLang="ko-KR" dirty="0" smtClean="0"/>
              <a:t>User needs</a:t>
            </a:r>
          </a:p>
          <a:p>
            <a:r>
              <a:rPr kumimoji="1" lang="en-US" altLang="ko-KR" dirty="0" smtClean="0"/>
              <a:t>Functions </a:t>
            </a:r>
          </a:p>
          <a:p>
            <a:r>
              <a:rPr kumimoji="1" lang="en-US" altLang="ko-KR" dirty="0" smtClean="0"/>
              <a:t>Use case</a:t>
            </a:r>
          </a:p>
          <a:p>
            <a:r>
              <a:rPr kumimoji="1" lang="en-US" altLang="ko-KR" dirty="0" smtClean="0"/>
              <a:t>Demo</a:t>
            </a:r>
          </a:p>
          <a:p>
            <a:endParaRPr kumimoji="1" lang="en-US" altLang="ko-KR" dirty="0" smtClean="0"/>
          </a:p>
          <a:p>
            <a:endParaRPr kumimoji="1" lang="ko-KR" altLang="en-US" dirty="0"/>
          </a:p>
        </p:txBody>
      </p:sp>
    </p:spTree>
    <p:extLst>
      <p:ext uri="{BB962C8B-B14F-4D97-AF65-F5344CB8AC3E}">
        <p14:creationId xmlns:p14="http://schemas.microsoft.com/office/powerpoint/2010/main" val="15820442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73567" y="691754"/>
            <a:ext cx="2020105" cy="307777"/>
          </a:xfrm>
          <a:prstGeom prst="rect">
            <a:avLst/>
          </a:prstGeom>
          <a:noFill/>
        </p:spPr>
        <p:txBody>
          <a:bodyPr wrap="none" rtlCol="0">
            <a:spAutoFit/>
          </a:bodyPr>
          <a:lstStyle/>
          <a:p>
            <a:r>
              <a:rPr lang="en-US" altLang="ko-KR" sz="1400" b="1" dirty="0" smtClean="0">
                <a:latin typeface="Ebrima" panose="02000000000000000000" pitchFamily="2" charset="0"/>
                <a:cs typeface="Ebrima" panose="02000000000000000000" pitchFamily="2" charset="0"/>
              </a:rPr>
              <a:t>Why we chose this topic</a:t>
            </a:r>
            <a:endParaRPr lang="ko-KR" altLang="en-US" sz="1400" b="1" dirty="0">
              <a:latin typeface="Ebrima" panose="02000000000000000000" pitchFamily="2" charset="0"/>
              <a:cs typeface="Ebrima" panose="02000000000000000000" pitchFamily="2" charset="0"/>
            </a:endParaRPr>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Introduction</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01</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15008"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a:t>
            </a:r>
            <a:r>
              <a:rPr lang="en-US" altLang="ko-KR" sz="2400" b="1" dirty="0" smtClean="0"/>
              <a:t> </a:t>
            </a:r>
            <a:endParaRPr lang="ko-KR" altLang="en-US" sz="2400" b="1"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dirty="0" smtClean="0"/>
              <a:t>03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a:t>
            </a:r>
            <a:r>
              <a:rPr lang="en-US" altLang="ko-KR" b="1" dirty="0" smtClean="0">
                <a:latin typeface="Ebrima" panose="02000000000000000000" pitchFamily="2" charset="0"/>
                <a:ea typeface="Ebrima" panose="02000000000000000000" pitchFamily="2" charset="0"/>
                <a:cs typeface="Ebrima" panose="02000000000000000000" pitchFamily="2" charset="0"/>
              </a:rPr>
              <a:t>Introduction</a:t>
            </a: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15" name="오각형 14"/>
          <p:cNvSpPr/>
          <p:nvPr/>
        </p:nvSpPr>
        <p:spPr>
          <a:xfrm rot="5400000">
            <a:off x="5914627" y="230638"/>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6" name="TextBox 15"/>
          <p:cNvSpPr txBox="1"/>
          <p:nvPr/>
        </p:nvSpPr>
        <p:spPr>
          <a:xfrm>
            <a:off x="8556061" y="338874"/>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function</a:t>
            </a:r>
            <a:endParaRPr lang="ko-KR" altLang="en-US"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CASES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dirty="0" smtClean="0"/>
              <a:t>04 </a:t>
            </a:r>
            <a:endParaRPr lang="ko-KR" altLang="en-US" sz="2400"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Customer</a:t>
            </a:r>
            <a:r>
              <a:rPr lang="en-US" altLang="ko-KR" b="1" dirty="0">
                <a:latin typeface="Ebrima" panose="02000000000000000000" pitchFamily="2" charset="0"/>
                <a:ea typeface="Ebrima" panose="02000000000000000000" pitchFamily="2" charset="0"/>
                <a:cs typeface="Ebrima" panose="02000000000000000000" pitchFamily="2" charset="0"/>
              </a:rPr>
              <a:t> </a:t>
            </a:r>
            <a:r>
              <a:rPr lang="en-US" altLang="ko-KR" dirty="0">
                <a:latin typeface="Ebrima" panose="02000000000000000000" pitchFamily="2" charset="0"/>
                <a:ea typeface="Ebrima" panose="02000000000000000000" pitchFamily="2" charset="0"/>
                <a:cs typeface="Ebrima" panose="02000000000000000000" pitchFamily="2" charset="0"/>
              </a:rPr>
              <a:t>Need</a:t>
            </a:r>
            <a:r>
              <a:rPr lang="en-US" altLang="ko-KR" b="1" dirty="0">
                <a:latin typeface="Ebrima" panose="02000000000000000000" pitchFamily="2" charset="0"/>
                <a:ea typeface="Ebrima" panose="02000000000000000000" pitchFamily="2" charset="0"/>
                <a:cs typeface="Ebrima" panose="02000000000000000000" pitchFamily="2" charset="0"/>
              </a:rPr>
              <a:t>s</a:t>
            </a:r>
            <a:endParaRPr lang="ko-KR" altLang="en-US" b="1" dirty="0">
              <a:latin typeface="Ebrima" panose="02000000000000000000" pitchFamily="2" charset="0"/>
              <a:cs typeface="Ebrima" panose="02000000000000000000" pitchFamily="2" charset="0"/>
            </a:endParaRPr>
          </a:p>
        </p:txBody>
      </p:sp>
      <p:sp>
        <p:nvSpPr>
          <p:cNvPr id="58" name="TextBox 57"/>
          <p:cNvSpPr txBox="1"/>
          <p:nvPr/>
        </p:nvSpPr>
        <p:spPr>
          <a:xfrm>
            <a:off x="367420" y="1781205"/>
            <a:ext cx="3061218" cy="369332"/>
          </a:xfrm>
          <a:prstGeom prst="rect">
            <a:avLst/>
          </a:prstGeom>
          <a:noFill/>
        </p:spPr>
        <p:txBody>
          <a:bodyPr wrap="square" rtlCol="0">
            <a:spAutoFit/>
          </a:bodyPr>
          <a:lstStyle/>
          <a:p>
            <a:r>
              <a:rPr lang="en-US" dirty="0" smtClean="0"/>
              <a:t> </a:t>
            </a:r>
            <a:endParaRPr lang="en-US" dirty="0"/>
          </a:p>
        </p:txBody>
      </p:sp>
      <p:sp>
        <p:nvSpPr>
          <p:cNvPr id="69" name="TextBox 68"/>
          <p:cNvSpPr txBox="1"/>
          <p:nvPr/>
        </p:nvSpPr>
        <p:spPr>
          <a:xfrm>
            <a:off x="2182085" y="1781205"/>
            <a:ext cx="7950173" cy="1569660"/>
          </a:xfrm>
          <a:prstGeom prst="rect">
            <a:avLst/>
          </a:prstGeom>
          <a:noFill/>
        </p:spPr>
        <p:txBody>
          <a:bodyPr wrap="square" rtlCol="0">
            <a:spAutoFit/>
          </a:bodyPr>
          <a:lstStyle/>
          <a:p>
            <a:pPr algn="ctr"/>
            <a:r>
              <a:rPr lang="en-US" sz="4800" b="1" dirty="0"/>
              <a:t>T</a:t>
            </a:r>
            <a:r>
              <a:rPr lang="en-US" sz="4800" b="1" dirty="0" smtClean="0"/>
              <a:t>ough </a:t>
            </a:r>
            <a:r>
              <a:rPr lang="en-US" sz="4800" b="1" dirty="0"/>
              <a:t>task to </a:t>
            </a:r>
            <a:r>
              <a:rPr lang="en-US" sz="4800" b="1" dirty="0" smtClean="0"/>
              <a:t>manage </a:t>
            </a:r>
          </a:p>
          <a:p>
            <a:pPr algn="ctr"/>
            <a:r>
              <a:rPr lang="en-US" sz="4800" b="1" dirty="0" smtClean="0"/>
              <a:t>many shoes</a:t>
            </a:r>
            <a:r>
              <a:rPr lang="ko-KR" altLang="en-US" sz="4800" b="1" dirty="0" smtClean="0"/>
              <a:t> </a:t>
            </a:r>
            <a:endParaRPr lang="en-US" sz="4800" b="1" dirty="0"/>
          </a:p>
        </p:txBody>
      </p:sp>
    </p:spTree>
    <p:extLst>
      <p:ext uri="{BB962C8B-B14F-4D97-AF65-F5344CB8AC3E}">
        <p14:creationId xmlns:p14="http://schemas.microsoft.com/office/powerpoint/2010/main" val="17103551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73567" y="691754"/>
            <a:ext cx="2002471" cy="523220"/>
          </a:xfrm>
          <a:prstGeom prst="rect">
            <a:avLst/>
          </a:prstGeom>
          <a:noFill/>
        </p:spPr>
        <p:txBody>
          <a:bodyPr wrap="none" rtlCol="0">
            <a:spAutoFit/>
          </a:bodyPr>
          <a:lstStyle/>
          <a:p>
            <a:r>
              <a:rPr lang="en-US" altLang="ko-KR" sz="1400" b="1" dirty="0" smtClean="0">
                <a:latin typeface="Ebrima" panose="02000000000000000000" pitchFamily="2" charset="0"/>
                <a:cs typeface="Ebrima" panose="02000000000000000000" pitchFamily="2" charset="0"/>
              </a:rPr>
              <a:t>Reasons of smart shoes </a:t>
            </a:r>
          </a:p>
          <a:p>
            <a:r>
              <a:rPr lang="en-US" altLang="ko-KR" sz="1400" b="1" dirty="0" smtClean="0">
                <a:latin typeface="Ebrima" panose="02000000000000000000" pitchFamily="2" charset="0"/>
                <a:cs typeface="Ebrima" panose="02000000000000000000" pitchFamily="2" charset="0"/>
              </a:rPr>
              <a:t>Care making</a:t>
            </a:r>
            <a:endParaRPr lang="ko-KR" altLang="en-US" sz="1400" b="1" dirty="0">
              <a:latin typeface="Ebrima" panose="02000000000000000000" pitchFamily="2" charset="0"/>
              <a:cs typeface="Ebrima" panose="02000000000000000000" pitchFamily="2" charset="0"/>
            </a:endParaRPr>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Introduction</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01</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15008"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a:t>
            </a:r>
            <a:r>
              <a:rPr lang="en-US" altLang="ko-KR" sz="2400" b="1" dirty="0" smtClean="0"/>
              <a:t> </a:t>
            </a:r>
            <a:endParaRPr lang="ko-KR" altLang="en-US" sz="2400" b="1"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dirty="0" smtClean="0"/>
              <a:t>03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a:t>
            </a:r>
            <a:r>
              <a:rPr lang="en-US" altLang="ko-KR" b="1" dirty="0" smtClean="0">
                <a:latin typeface="Ebrima" panose="02000000000000000000" pitchFamily="2" charset="0"/>
                <a:ea typeface="Ebrima" panose="02000000000000000000" pitchFamily="2" charset="0"/>
                <a:cs typeface="Ebrima" panose="02000000000000000000" pitchFamily="2" charset="0"/>
              </a:rPr>
              <a:t>Introduction</a:t>
            </a: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16" name="TextBox 15"/>
          <p:cNvSpPr txBox="1"/>
          <p:nvPr/>
        </p:nvSpPr>
        <p:spPr>
          <a:xfrm>
            <a:off x="8556061" y="338874"/>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function</a:t>
            </a:r>
            <a:endParaRPr lang="ko-KR" altLang="en-US"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CASES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dirty="0" smtClean="0"/>
              <a:t>04 </a:t>
            </a:r>
            <a:endParaRPr lang="ko-KR" altLang="en-US" sz="2400"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Customer</a:t>
            </a:r>
            <a:r>
              <a:rPr lang="en-US" altLang="ko-KR" b="1" dirty="0">
                <a:latin typeface="Ebrima" panose="02000000000000000000" pitchFamily="2" charset="0"/>
                <a:ea typeface="Ebrima" panose="02000000000000000000" pitchFamily="2" charset="0"/>
                <a:cs typeface="Ebrima" panose="02000000000000000000" pitchFamily="2" charset="0"/>
              </a:rPr>
              <a:t> </a:t>
            </a:r>
            <a:r>
              <a:rPr lang="en-US" altLang="ko-KR" dirty="0">
                <a:latin typeface="Ebrima" panose="02000000000000000000" pitchFamily="2" charset="0"/>
                <a:ea typeface="Ebrima" panose="02000000000000000000" pitchFamily="2" charset="0"/>
                <a:cs typeface="Ebrima" panose="02000000000000000000" pitchFamily="2" charset="0"/>
              </a:rPr>
              <a:t>Need</a:t>
            </a:r>
            <a:r>
              <a:rPr lang="en-US" altLang="ko-KR" b="1" dirty="0">
                <a:latin typeface="Ebrima" panose="02000000000000000000" pitchFamily="2" charset="0"/>
                <a:ea typeface="Ebrima" panose="02000000000000000000" pitchFamily="2" charset="0"/>
                <a:cs typeface="Ebrima" panose="02000000000000000000" pitchFamily="2" charset="0"/>
              </a:rPr>
              <a:t>s</a:t>
            </a:r>
            <a:endParaRPr lang="ko-KR" altLang="en-US" b="1" dirty="0">
              <a:latin typeface="Ebrima" panose="02000000000000000000" pitchFamily="2" charset="0"/>
              <a:cs typeface="Ebrima" panose="02000000000000000000" pitchFamily="2" charset="0"/>
            </a:endParaRPr>
          </a:p>
        </p:txBody>
      </p:sp>
      <p:sp>
        <p:nvSpPr>
          <p:cNvPr id="58" name="TextBox 57"/>
          <p:cNvSpPr txBox="1"/>
          <p:nvPr/>
        </p:nvSpPr>
        <p:spPr>
          <a:xfrm>
            <a:off x="367420" y="1781205"/>
            <a:ext cx="3061218" cy="369332"/>
          </a:xfrm>
          <a:prstGeom prst="rect">
            <a:avLst/>
          </a:prstGeom>
          <a:noFill/>
        </p:spPr>
        <p:txBody>
          <a:bodyPr wrap="square" rtlCol="0">
            <a:spAutoFit/>
          </a:bodyPr>
          <a:lstStyle/>
          <a:p>
            <a:r>
              <a:rPr lang="en-US" dirty="0" smtClean="0"/>
              <a:t> </a:t>
            </a:r>
            <a:endParaRPr lang="en-US" dirty="0"/>
          </a:p>
        </p:txBody>
      </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503" y="4365263"/>
            <a:ext cx="1701993" cy="1673340"/>
          </a:xfrm>
          <a:prstGeom prst="rect">
            <a:avLst/>
          </a:prstGeom>
        </p:spPr>
      </p:pic>
      <p:cxnSp>
        <p:nvCxnSpPr>
          <p:cNvPr id="59" name="직선 화살표 연결선 50"/>
          <p:cNvCxnSpPr/>
          <p:nvPr/>
        </p:nvCxnSpPr>
        <p:spPr>
          <a:xfrm flipH="1" flipV="1">
            <a:off x="2647253" y="2247669"/>
            <a:ext cx="2033986" cy="78235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0" name="직선 화살표 연결선 50"/>
          <p:cNvCxnSpPr/>
          <p:nvPr/>
        </p:nvCxnSpPr>
        <p:spPr>
          <a:xfrm flipH="1">
            <a:off x="2504861" y="4365263"/>
            <a:ext cx="2127203" cy="8244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1" name="직선 화살표 연결선 50"/>
          <p:cNvCxnSpPr/>
          <p:nvPr/>
        </p:nvCxnSpPr>
        <p:spPr>
          <a:xfrm>
            <a:off x="8132518" y="4365263"/>
            <a:ext cx="108428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2" name="직선 화살표 연결선 50"/>
          <p:cNvCxnSpPr/>
          <p:nvPr/>
        </p:nvCxnSpPr>
        <p:spPr>
          <a:xfrm flipV="1">
            <a:off x="8132518" y="2178222"/>
            <a:ext cx="1168984" cy="7681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65" name="Picture 6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8555" y="1403488"/>
            <a:ext cx="1950884" cy="1880019"/>
          </a:xfrm>
          <a:prstGeom prst="rect">
            <a:avLst/>
          </a:prstGeom>
        </p:spPr>
      </p:pic>
      <p:pic>
        <p:nvPicPr>
          <p:cNvPr id="66" name="Picture 6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55532" y="3805431"/>
            <a:ext cx="1939899" cy="1914319"/>
          </a:xfrm>
          <a:prstGeom prst="rect">
            <a:avLst/>
          </a:prstGeom>
        </p:spPr>
      </p:pic>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55532" y="1034972"/>
            <a:ext cx="1782684" cy="1782684"/>
          </a:xfrm>
          <a:prstGeom prst="rect">
            <a:avLst/>
          </a:prstGeom>
        </p:spPr>
      </p:pic>
      <p:sp>
        <p:nvSpPr>
          <p:cNvPr id="69" name="TextBox 68"/>
          <p:cNvSpPr txBox="1"/>
          <p:nvPr/>
        </p:nvSpPr>
        <p:spPr>
          <a:xfrm>
            <a:off x="4951561" y="1677613"/>
            <a:ext cx="2953598" cy="400110"/>
          </a:xfrm>
          <a:prstGeom prst="rect">
            <a:avLst/>
          </a:prstGeom>
          <a:noFill/>
        </p:spPr>
        <p:txBody>
          <a:bodyPr wrap="square" rtlCol="0">
            <a:spAutoFit/>
          </a:bodyPr>
          <a:lstStyle/>
          <a:p>
            <a:r>
              <a:rPr lang="en-US" sz="2000" b="1" dirty="0"/>
              <a:t>tough task to manage</a:t>
            </a:r>
            <a:r>
              <a:rPr lang="ko-KR" altLang="en-US" sz="2000" b="1" dirty="0"/>
              <a:t> </a:t>
            </a:r>
            <a:endParaRPr lang="en-US" sz="2000" b="1" dirty="0"/>
          </a:p>
        </p:txBody>
      </p:sp>
      <p:sp>
        <p:nvSpPr>
          <p:cNvPr id="71" name="TextBox 70"/>
          <p:cNvSpPr txBox="1"/>
          <p:nvPr/>
        </p:nvSpPr>
        <p:spPr>
          <a:xfrm>
            <a:off x="9355532" y="2959756"/>
            <a:ext cx="1899143" cy="369332"/>
          </a:xfrm>
          <a:prstGeom prst="rect">
            <a:avLst/>
          </a:prstGeom>
          <a:noFill/>
        </p:spPr>
        <p:txBody>
          <a:bodyPr wrap="square" rtlCol="0">
            <a:spAutoFit/>
          </a:bodyPr>
          <a:lstStyle/>
          <a:p>
            <a:r>
              <a:rPr lang="en-US" dirty="0" smtClean="0"/>
              <a:t>Odor problem</a:t>
            </a:r>
            <a:r>
              <a:rPr lang="ko-KR" altLang="en-US" dirty="0" smtClean="0"/>
              <a:t>   </a:t>
            </a:r>
            <a:endParaRPr lang="en-US" dirty="0"/>
          </a:p>
        </p:txBody>
      </p:sp>
      <p:sp>
        <p:nvSpPr>
          <p:cNvPr id="72" name="TextBox 71"/>
          <p:cNvSpPr txBox="1"/>
          <p:nvPr/>
        </p:nvSpPr>
        <p:spPr>
          <a:xfrm>
            <a:off x="9247990" y="6011427"/>
            <a:ext cx="2114225" cy="369332"/>
          </a:xfrm>
          <a:prstGeom prst="rect">
            <a:avLst/>
          </a:prstGeom>
          <a:noFill/>
        </p:spPr>
        <p:txBody>
          <a:bodyPr wrap="square" rtlCol="0">
            <a:spAutoFit/>
          </a:bodyPr>
          <a:lstStyle/>
          <a:p>
            <a:r>
              <a:rPr lang="en-US" dirty="0" smtClean="0"/>
              <a:t>Short</a:t>
            </a:r>
            <a:r>
              <a:rPr lang="ko-KR" altLang="en-US" dirty="0" smtClean="0"/>
              <a:t> </a:t>
            </a:r>
            <a:r>
              <a:rPr lang="en-US" dirty="0" smtClean="0"/>
              <a:t>Information</a:t>
            </a:r>
            <a:endParaRPr lang="en-US" dirty="0"/>
          </a:p>
        </p:txBody>
      </p:sp>
      <p:sp>
        <p:nvSpPr>
          <p:cNvPr id="73" name="TextBox 72"/>
          <p:cNvSpPr txBox="1"/>
          <p:nvPr/>
        </p:nvSpPr>
        <p:spPr>
          <a:xfrm>
            <a:off x="769259" y="3304854"/>
            <a:ext cx="3205946" cy="646331"/>
          </a:xfrm>
          <a:prstGeom prst="rect">
            <a:avLst/>
          </a:prstGeom>
          <a:noFill/>
        </p:spPr>
        <p:txBody>
          <a:bodyPr wrap="square" rtlCol="0">
            <a:spAutoFit/>
          </a:bodyPr>
          <a:lstStyle/>
          <a:p>
            <a:r>
              <a:rPr lang="en-US" dirty="0" smtClean="0"/>
              <a:t>Difficulty of </a:t>
            </a:r>
          </a:p>
          <a:p>
            <a:r>
              <a:rPr lang="en-US" dirty="0" smtClean="0"/>
              <a:t>knowing weather  </a:t>
            </a:r>
            <a:endParaRPr lang="en-US" altLang="ko-KR" dirty="0" smtClean="0"/>
          </a:p>
        </p:txBody>
      </p:sp>
      <p:sp>
        <p:nvSpPr>
          <p:cNvPr id="75" name="TextBox 74"/>
          <p:cNvSpPr txBox="1"/>
          <p:nvPr/>
        </p:nvSpPr>
        <p:spPr>
          <a:xfrm>
            <a:off x="367420" y="6097041"/>
            <a:ext cx="2793006" cy="646331"/>
          </a:xfrm>
          <a:prstGeom prst="rect">
            <a:avLst/>
          </a:prstGeom>
          <a:noFill/>
        </p:spPr>
        <p:txBody>
          <a:bodyPr wrap="square" rtlCol="0">
            <a:spAutoFit/>
          </a:bodyPr>
          <a:lstStyle/>
          <a:p>
            <a:r>
              <a:rPr lang="en-US" dirty="0" smtClean="0"/>
              <a:t>Difficulty of taking care of dirty shoes</a:t>
            </a:r>
            <a:endParaRPr lang="en-US" dirty="0"/>
          </a:p>
        </p:txBody>
      </p:sp>
      <p:pic>
        <p:nvPicPr>
          <p:cNvPr id="76" name="Picture 75"/>
          <p:cNvPicPr>
            <a:picLocks noChangeAspect="1"/>
          </p:cNvPicPr>
          <p:nvPr/>
        </p:nvPicPr>
        <p:blipFill>
          <a:blip r:embed="rId7"/>
          <a:stretch>
            <a:fillRect/>
          </a:stretch>
        </p:blipFill>
        <p:spPr>
          <a:xfrm>
            <a:off x="4688465" y="2142396"/>
            <a:ext cx="3414465" cy="4472432"/>
          </a:xfrm>
          <a:prstGeom prst="rect">
            <a:avLst/>
          </a:prstGeom>
        </p:spPr>
      </p:pic>
      <p:sp>
        <p:nvSpPr>
          <p:cNvPr id="34" name="오각형 14"/>
          <p:cNvSpPr/>
          <p:nvPr/>
        </p:nvSpPr>
        <p:spPr>
          <a:xfrm rot="5400000">
            <a:off x="5914627" y="230638"/>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Tree>
    <p:extLst>
      <p:ext uri="{BB962C8B-B14F-4D97-AF65-F5344CB8AC3E}">
        <p14:creationId xmlns:p14="http://schemas.microsoft.com/office/powerpoint/2010/main" val="5010366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73567" y="691754"/>
            <a:ext cx="2153154" cy="523220"/>
          </a:xfrm>
          <a:prstGeom prst="rect">
            <a:avLst/>
          </a:prstGeom>
          <a:noFill/>
        </p:spPr>
        <p:txBody>
          <a:bodyPr wrap="none" rtlCol="0">
            <a:spAutoFit/>
          </a:bodyPr>
          <a:lstStyle/>
          <a:p>
            <a:r>
              <a:rPr lang="en-US" altLang="ko-KR" sz="1400" b="1" dirty="0" smtClean="0">
                <a:latin typeface="Ebrima" panose="02000000000000000000" pitchFamily="2" charset="0"/>
                <a:cs typeface="Ebrima" panose="02000000000000000000" pitchFamily="2" charset="0"/>
              </a:rPr>
              <a:t> optimizing</a:t>
            </a:r>
            <a:r>
              <a:rPr lang="ko-KR" altLang="en-US" sz="1400" b="1" dirty="0" smtClean="0">
                <a:latin typeface="Ebrima" panose="02000000000000000000" pitchFamily="2" charset="0"/>
                <a:cs typeface="Ebrima" panose="02000000000000000000" pitchFamily="2" charset="0"/>
              </a:rPr>
              <a:t>  </a:t>
            </a:r>
            <a:r>
              <a:rPr lang="en-US" altLang="ko-KR" sz="1400" b="1" dirty="0" smtClean="0">
                <a:latin typeface="Ebrima" panose="02000000000000000000" pitchFamily="2" charset="0"/>
                <a:cs typeface="Ebrima" panose="02000000000000000000" pitchFamily="2" charset="0"/>
              </a:rPr>
              <a:t>environment </a:t>
            </a:r>
            <a:endParaRPr lang="ko-KR" altLang="en-US" sz="1400" b="1" dirty="0" smtClean="0">
              <a:latin typeface="Ebrima" panose="02000000000000000000" pitchFamily="2" charset="0"/>
              <a:cs typeface="Ebrima" panose="02000000000000000000" pitchFamily="2" charset="0"/>
            </a:endParaRPr>
          </a:p>
          <a:p>
            <a:r>
              <a:rPr lang="en-US" altLang="ko-KR" sz="1400" b="1" dirty="0" smtClean="0">
                <a:latin typeface="Ebrima" panose="02000000000000000000" pitchFamily="2" charset="0"/>
                <a:cs typeface="Ebrima" panose="02000000000000000000" pitchFamily="2" charset="0"/>
              </a:rPr>
              <a:t>recommendation</a:t>
            </a:r>
            <a:endParaRPr lang="ko-KR" altLang="en-US" sz="1400" b="1" dirty="0">
              <a:latin typeface="Ebrima" panose="02000000000000000000" pitchFamily="2" charset="0"/>
              <a:cs typeface="Ebrima" panose="02000000000000000000" pitchFamily="2" charset="0"/>
            </a:endParaRPr>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Customer </a:t>
            </a:r>
            <a:r>
              <a:rPr lang="en-US" altLang="ko-KR" sz="2000" dirty="0">
                <a:latin typeface="Ebrima" panose="02000000000000000000" pitchFamily="2" charset="0"/>
                <a:ea typeface="Ebrima" panose="02000000000000000000" pitchFamily="2" charset="0"/>
                <a:cs typeface="Ebrima" panose="02000000000000000000" pitchFamily="2" charset="0"/>
              </a:rPr>
              <a:t>Needs</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02</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40408"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a:t>
            </a:r>
            <a:r>
              <a:rPr lang="en-US" altLang="ko-KR" sz="2400" b="1" dirty="0" smtClean="0"/>
              <a:t> </a:t>
            </a:r>
            <a:endParaRPr lang="ko-KR" altLang="en-US" sz="2400" b="1"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b="1" dirty="0" smtClean="0"/>
              <a:t>02</a:t>
            </a:r>
            <a:r>
              <a:rPr lang="en-US" altLang="ko-KR" sz="2400" dirty="0" smtClean="0"/>
              <a:t>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dirty="0" smtClean="0"/>
              <a:t>03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Introduction </a:t>
            </a:r>
            <a:endParaRPr lang="ko-KR" altLang="en-US" dirty="0">
              <a:latin typeface="Ebrima" panose="02000000000000000000" pitchFamily="2" charset="0"/>
              <a:cs typeface="Ebrima" panose="02000000000000000000" pitchFamily="2" charset="0"/>
            </a:endParaRPr>
          </a:p>
        </p:txBody>
      </p:sp>
      <p:sp>
        <p:nvSpPr>
          <p:cNvPr id="15" name="오각형 14"/>
          <p:cNvSpPr/>
          <p:nvPr/>
        </p:nvSpPr>
        <p:spPr>
          <a:xfrm rot="5400000">
            <a:off x="7274439" y="255093"/>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6" name="TextBox 15"/>
          <p:cNvSpPr txBox="1"/>
          <p:nvPr/>
        </p:nvSpPr>
        <p:spPr>
          <a:xfrm>
            <a:off x="8556061" y="338874"/>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function</a:t>
            </a:r>
            <a:endParaRPr lang="ko-KR" altLang="en-US"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CASES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dirty="0" smtClean="0"/>
              <a:t>04 </a:t>
            </a:r>
            <a:endParaRPr lang="ko-KR" altLang="en-US" sz="2400"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a:t>
            </a:r>
            <a:r>
              <a:rPr lang="en-US" altLang="ko-KR" b="1" dirty="0">
                <a:latin typeface="Ebrima" panose="02000000000000000000" pitchFamily="2" charset="0"/>
                <a:ea typeface="Ebrima" panose="02000000000000000000" pitchFamily="2" charset="0"/>
                <a:cs typeface="Ebrima" panose="02000000000000000000" pitchFamily="2" charset="0"/>
              </a:rPr>
              <a:t>Customer Needs</a:t>
            </a:r>
            <a:endParaRPr lang="ko-KR" altLang="en-US" b="1" dirty="0">
              <a:latin typeface="Ebrima" panose="02000000000000000000" pitchFamily="2" charset="0"/>
              <a:cs typeface="Ebrima" panose="02000000000000000000" pitchFamily="2" charset="0"/>
            </a:endParaRPr>
          </a:p>
        </p:txBody>
      </p:sp>
      <p:sp>
        <p:nvSpPr>
          <p:cNvPr id="58" name="TextBox 57"/>
          <p:cNvSpPr txBox="1"/>
          <p:nvPr/>
        </p:nvSpPr>
        <p:spPr>
          <a:xfrm>
            <a:off x="367420" y="1781205"/>
            <a:ext cx="3061218" cy="369332"/>
          </a:xfrm>
          <a:prstGeom prst="rect">
            <a:avLst/>
          </a:prstGeom>
          <a:noFill/>
        </p:spPr>
        <p:txBody>
          <a:bodyPr wrap="square" rtlCol="0">
            <a:spAutoFit/>
          </a:bodyPr>
          <a:lstStyle/>
          <a:p>
            <a:r>
              <a:rPr lang="en-US" dirty="0" smtClean="0"/>
              <a:t> </a:t>
            </a:r>
            <a:endParaRPr lang="en-US" dirty="0"/>
          </a:p>
        </p:txBody>
      </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503" y="4365263"/>
            <a:ext cx="1701993" cy="1673340"/>
          </a:xfrm>
          <a:prstGeom prst="rect">
            <a:avLst/>
          </a:prstGeom>
        </p:spPr>
      </p:pic>
      <p:cxnSp>
        <p:nvCxnSpPr>
          <p:cNvPr id="59" name="직선 화살표 연결선 50"/>
          <p:cNvCxnSpPr/>
          <p:nvPr/>
        </p:nvCxnSpPr>
        <p:spPr>
          <a:xfrm flipH="1" flipV="1">
            <a:off x="2647253" y="2247669"/>
            <a:ext cx="2033986" cy="78235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0" name="직선 화살표 연결선 50"/>
          <p:cNvCxnSpPr/>
          <p:nvPr/>
        </p:nvCxnSpPr>
        <p:spPr>
          <a:xfrm flipH="1">
            <a:off x="2504861" y="4365263"/>
            <a:ext cx="2127203" cy="8244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1" name="직선 화살표 연결선 50"/>
          <p:cNvCxnSpPr/>
          <p:nvPr/>
        </p:nvCxnSpPr>
        <p:spPr>
          <a:xfrm>
            <a:off x="8132518" y="4365263"/>
            <a:ext cx="108428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2" name="직선 화살표 연결선 50"/>
          <p:cNvCxnSpPr/>
          <p:nvPr/>
        </p:nvCxnSpPr>
        <p:spPr>
          <a:xfrm flipV="1">
            <a:off x="8132518" y="2178222"/>
            <a:ext cx="1168984" cy="7681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65" name="Picture 6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8555" y="1403488"/>
            <a:ext cx="1950884" cy="1880019"/>
          </a:xfrm>
          <a:prstGeom prst="rect">
            <a:avLst/>
          </a:prstGeom>
        </p:spPr>
      </p:pic>
      <p:pic>
        <p:nvPicPr>
          <p:cNvPr id="66" name="Picture 6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55532" y="3805431"/>
            <a:ext cx="1939899" cy="1914319"/>
          </a:xfrm>
          <a:prstGeom prst="rect">
            <a:avLst/>
          </a:prstGeom>
        </p:spPr>
      </p:pic>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55532" y="1034972"/>
            <a:ext cx="1782684" cy="1782684"/>
          </a:xfrm>
          <a:prstGeom prst="rect">
            <a:avLst/>
          </a:prstGeom>
        </p:spPr>
      </p:pic>
      <p:sp>
        <p:nvSpPr>
          <p:cNvPr id="69" name="TextBox 68"/>
          <p:cNvSpPr txBox="1"/>
          <p:nvPr/>
        </p:nvSpPr>
        <p:spPr>
          <a:xfrm>
            <a:off x="4951561" y="1677613"/>
            <a:ext cx="2953598" cy="400110"/>
          </a:xfrm>
          <a:prstGeom prst="rect">
            <a:avLst/>
          </a:prstGeom>
          <a:noFill/>
        </p:spPr>
        <p:txBody>
          <a:bodyPr wrap="square" rtlCol="0">
            <a:spAutoFit/>
          </a:bodyPr>
          <a:lstStyle/>
          <a:p>
            <a:r>
              <a:rPr lang="en-US" sz="2000" b="1" dirty="0"/>
              <a:t>tough task to manage</a:t>
            </a:r>
            <a:r>
              <a:rPr lang="ko-KR" altLang="en-US" sz="2000" b="1" dirty="0"/>
              <a:t> </a:t>
            </a:r>
            <a:endParaRPr lang="en-US" sz="2000" b="1" dirty="0"/>
          </a:p>
        </p:txBody>
      </p:sp>
      <p:sp>
        <p:nvSpPr>
          <p:cNvPr id="71" name="TextBox 70"/>
          <p:cNvSpPr txBox="1"/>
          <p:nvPr/>
        </p:nvSpPr>
        <p:spPr>
          <a:xfrm>
            <a:off x="8226792" y="2959508"/>
            <a:ext cx="4002169" cy="646331"/>
          </a:xfrm>
          <a:prstGeom prst="rect">
            <a:avLst/>
          </a:prstGeom>
          <a:noFill/>
        </p:spPr>
        <p:txBody>
          <a:bodyPr wrap="square" rtlCol="0">
            <a:spAutoFit/>
          </a:bodyPr>
          <a:lstStyle/>
          <a:p>
            <a:r>
              <a:rPr lang="ko-KR" altLang="en-US" dirty="0" smtClean="0"/>
              <a:t> </a:t>
            </a:r>
            <a:r>
              <a:rPr lang="en-US" dirty="0"/>
              <a:t>Odor problem</a:t>
            </a:r>
            <a:r>
              <a:rPr lang="ko-KR" altLang="en-US" dirty="0"/>
              <a:t> </a:t>
            </a:r>
            <a:r>
              <a:rPr lang="ko-KR" altLang="en-US" dirty="0" smtClean="0"/>
              <a:t> </a:t>
            </a:r>
            <a:r>
              <a:rPr lang="en-US" altLang="ko-KR" dirty="0" smtClean="0"/>
              <a:t>-&gt;</a:t>
            </a:r>
            <a:r>
              <a:rPr lang="ko-KR" altLang="en-US" dirty="0" smtClean="0"/>
              <a:t> </a:t>
            </a:r>
            <a:r>
              <a:rPr lang="en-US" altLang="ko-KR" dirty="0"/>
              <a:t> </a:t>
            </a:r>
            <a:r>
              <a:rPr lang="en-US" altLang="ko-KR" dirty="0" smtClean="0"/>
              <a:t>Optimizing  control</a:t>
            </a:r>
            <a:r>
              <a:rPr lang="ko-KR" altLang="en-US" dirty="0" smtClean="0"/>
              <a:t>  </a:t>
            </a:r>
            <a:endParaRPr lang="en-US" dirty="0"/>
          </a:p>
          <a:p>
            <a:endParaRPr lang="en-US" dirty="0"/>
          </a:p>
        </p:txBody>
      </p:sp>
      <p:sp>
        <p:nvSpPr>
          <p:cNvPr id="72" name="TextBox 71"/>
          <p:cNvSpPr txBox="1"/>
          <p:nvPr/>
        </p:nvSpPr>
        <p:spPr>
          <a:xfrm>
            <a:off x="8266576" y="5912402"/>
            <a:ext cx="3754540" cy="369332"/>
          </a:xfrm>
          <a:prstGeom prst="rect">
            <a:avLst/>
          </a:prstGeom>
          <a:noFill/>
        </p:spPr>
        <p:txBody>
          <a:bodyPr wrap="square" rtlCol="0">
            <a:spAutoFit/>
          </a:bodyPr>
          <a:lstStyle/>
          <a:p>
            <a:r>
              <a:rPr lang="en-US" dirty="0"/>
              <a:t>Short</a:t>
            </a:r>
            <a:r>
              <a:rPr lang="ko-KR" altLang="en-US" dirty="0"/>
              <a:t> </a:t>
            </a:r>
            <a:r>
              <a:rPr lang="en-US" dirty="0" smtClean="0"/>
              <a:t>Information</a:t>
            </a:r>
            <a:r>
              <a:rPr lang="en-US" altLang="ko-KR" dirty="0" smtClean="0"/>
              <a:t>-&gt;</a:t>
            </a:r>
            <a:r>
              <a:rPr lang="ko-KR" altLang="en-US" dirty="0" smtClean="0"/>
              <a:t> </a:t>
            </a:r>
            <a:r>
              <a:rPr lang="en-US" altLang="ko-KR" dirty="0" smtClean="0"/>
              <a:t>shoes analysis </a:t>
            </a:r>
            <a:endParaRPr lang="en-US" dirty="0"/>
          </a:p>
        </p:txBody>
      </p:sp>
      <p:sp>
        <p:nvSpPr>
          <p:cNvPr id="73" name="TextBox 72"/>
          <p:cNvSpPr txBox="1"/>
          <p:nvPr/>
        </p:nvSpPr>
        <p:spPr>
          <a:xfrm>
            <a:off x="337459" y="3304854"/>
            <a:ext cx="3751941" cy="923330"/>
          </a:xfrm>
          <a:prstGeom prst="rect">
            <a:avLst/>
          </a:prstGeom>
          <a:noFill/>
        </p:spPr>
        <p:txBody>
          <a:bodyPr wrap="square" rtlCol="0">
            <a:spAutoFit/>
          </a:bodyPr>
          <a:lstStyle/>
          <a:p>
            <a:r>
              <a:rPr lang="en-US" dirty="0"/>
              <a:t>Difficulty of </a:t>
            </a:r>
          </a:p>
          <a:p>
            <a:r>
              <a:rPr lang="en-US" dirty="0"/>
              <a:t>knowing weather  </a:t>
            </a:r>
            <a:r>
              <a:rPr lang="en-US" altLang="ko-KR" dirty="0" smtClean="0"/>
              <a:t>-&gt;weather  alarm</a:t>
            </a:r>
            <a:endParaRPr lang="en-US" dirty="0"/>
          </a:p>
          <a:p>
            <a:endParaRPr lang="en-US" dirty="0"/>
          </a:p>
        </p:txBody>
      </p:sp>
      <p:sp>
        <p:nvSpPr>
          <p:cNvPr id="75" name="TextBox 74"/>
          <p:cNvSpPr txBox="1"/>
          <p:nvPr/>
        </p:nvSpPr>
        <p:spPr>
          <a:xfrm>
            <a:off x="229232" y="6097041"/>
            <a:ext cx="3996432" cy="646331"/>
          </a:xfrm>
          <a:prstGeom prst="rect">
            <a:avLst/>
          </a:prstGeom>
          <a:noFill/>
        </p:spPr>
        <p:txBody>
          <a:bodyPr wrap="square" rtlCol="0">
            <a:spAutoFit/>
          </a:bodyPr>
          <a:lstStyle/>
          <a:p>
            <a:r>
              <a:rPr lang="en-US" dirty="0"/>
              <a:t>Difficulty of taking </a:t>
            </a:r>
            <a:endParaRPr lang="en-US" dirty="0" smtClean="0"/>
          </a:p>
          <a:p>
            <a:r>
              <a:rPr lang="en-US" dirty="0" smtClean="0"/>
              <a:t>care </a:t>
            </a:r>
            <a:r>
              <a:rPr lang="en-US" dirty="0"/>
              <a:t>of dirty </a:t>
            </a:r>
            <a:r>
              <a:rPr lang="en-US" dirty="0" smtClean="0"/>
              <a:t>shoes </a:t>
            </a:r>
            <a:r>
              <a:rPr lang="ko-KR" altLang="en-US" dirty="0" smtClean="0"/>
              <a:t> </a:t>
            </a:r>
            <a:r>
              <a:rPr lang="en-US" altLang="ko-KR" dirty="0" smtClean="0"/>
              <a:t>-smart </a:t>
            </a:r>
            <a:r>
              <a:rPr lang="en-US" altLang="ko-KR" dirty="0" err="1" smtClean="0"/>
              <a:t>fuction</a:t>
            </a:r>
            <a:endParaRPr lang="en-US" dirty="0"/>
          </a:p>
        </p:txBody>
      </p:sp>
      <p:pic>
        <p:nvPicPr>
          <p:cNvPr id="76" name="Picture 75"/>
          <p:cNvPicPr>
            <a:picLocks noChangeAspect="1"/>
          </p:cNvPicPr>
          <p:nvPr/>
        </p:nvPicPr>
        <p:blipFill>
          <a:blip r:embed="rId7"/>
          <a:stretch>
            <a:fillRect/>
          </a:stretch>
        </p:blipFill>
        <p:spPr>
          <a:xfrm>
            <a:off x="4688465" y="2142396"/>
            <a:ext cx="3414465" cy="4472432"/>
          </a:xfrm>
          <a:prstGeom prst="rect">
            <a:avLst/>
          </a:prstGeom>
        </p:spPr>
      </p:pic>
    </p:spTree>
    <p:extLst>
      <p:ext uri="{BB962C8B-B14F-4D97-AF65-F5344CB8AC3E}">
        <p14:creationId xmlns:p14="http://schemas.microsoft.com/office/powerpoint/2010/main" val="9214393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모서리가 둥근 직사각형 43"/>
          <p:cNvSpPr/>
          <p:nvPr/>
        </p:nvSpPr>
        <p:spPr>
          <a:xfrm>
            <a:off x="858134" y="1995092"/>
            <a:ext cx="4811150" cy="3997745"/>
          </a:xfrm>
          <a:prstGeom prst="roundRect">
            <a:avLst/>
          </a:prstGeom>
          <a:noFill/>
          <a:ln w="635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직사각형 34"/>
          <p:cNvSpPr/>
          <p:nvPr/>
        </p:nvSpPr>
        <p:spPr>
          <a:xfrm>
            <a:off x="9154779" y="2287308"/>
            <a:ext cx="2146947" cy="710832"/>
          </a:xfrm>
          <a:prstGeom prst="rect">
            <a:avLst/>
          </a:prstGeom>
          <a:solidFill>
            <a:srgbClr val="92D050">
              <a:alpha val="59000"/>
            </a:srgbClr>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직사각형 42"/>
          <p:cNvSpPr/>
          <p:nvPr/>
        </p:nvSpPr>
        <p:spPr>
          <a:xfrm>
            <a:off x="9263214" y="4567580"/>
            <a:ext cx="2146947" cy="945735"/>
          </a:xfrm>
          <a:prstGeom prst="rect">
            <a:avLst/>
          </a:prstGeom>
          <a:solidFill>
            <a:srgbClr val="92D050">
              <a:alpha val="59000"/>
            </a:srgbClr>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TextBox 33"/>
          <p:cNvSpPr txBox="1"/>
          <p:nvPr/>
        </p:nvSpPr>
        <p:spPr>
          <a:xfrm>
            <a:off x="9557781" y="2351809"/>
            <a:ext cx="2166958" cy="646331"/>
          </a:xfrm>
          <a:prstGeom prst="rect">
            <a:avLst/>
          </a:prstGeom>
          <a:noFill/>
        </p:spPr>
        <p:txBody>
          <a:bodyPr wrap="square" rtlCol="0">
            <a:spAutoFit/>
          </a:bodyPr>
          <a:lstStyle/>
          <a:p>
            <a:r>
              <a:rPr lang="en-US" dirty="0" smtClean="0"/>
              <a:t> </a:t>
            </a:r>
            <a:r>
              <a:rPr lang="en-US" dirty="0"/>
              <a:t>Optimizing </a:t>
            </a:r>
            <a:endParaRPr lang="en-US" dirty="0" smtClean="0"/>
          </a:p>
          <a:p>
            <a:r>
              <a:rPr lang="en-US" dirty="0" smtClean="0"/>
              <a:t>environment </a:t>
            </a:r>
            <a:endParaRPr lang="ko-KR" altLang="en-US" dirty="0">
              <a:latin typeface="10X10" panose="020D0604000000000000" pitchFamily="50" charset="-127"/>
              <a:ea typeface="10X10" panose="020D0604000000000000" pitchFamily="50" charset="-127"/>
              <a:cs typeface="Times New Roman" panose="02020603050405020304" pitchFamily="18" charset="0"/>
            </a:endParaRPr>
          </a:p>
        </p:txBody>
      </p:sp>
      <p:sp>
        <p:nvSpPr>
          <p:cNvPr id="36" name="TextBox 35"/>
          <p:cNvSpPr txBox="1"/>
          <p:nvPr/>
        </p:nvSpPr>
        <p:spPr>
          <a:xfrm>
            <a:off x="9464840" y="4789316"/>
            <a:ext cx="2166958" cy="369332"/>
          </a:xfrm>
          <a:prstGeom prst="rect">
            <a:avLst/>
          </a:prstGeom>
          <a:noFill/>
        </p:spPr>
        <p:txBody>
          <a:bodyPr wrap="square" rtlCol="0">
            <a:spAutoFit/>
          </a:bodyPr>
          <a:lstStyle/>
          <a:p>
            <a:r>
              <a:rPr lang="en-US" altLang="ko-KR" dirty="0">
                <a:latin typeface="10X10" panose="020D0604000000000000" pitchFamily="50" charset="-127"/>
                <a:ea typeface="10X10" panose="020D0604000000000000" pitchFamily="50" charset="-127"/>
                <a:cs typeface="Times New Roman" panose="02020603050405020304" pitchFamily="18" charset="0"/>
              </a:rPr>
              <a:t>Analysis function</a:t>
            </a:r>
          </a:p>
        </p:txBody>
      </p:sp>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73566" y="691754"/>
            <a:ext cx="2031095" cy="307777"/>
          </a:xfrm>
          <a:prstGeom prst="rect">
            <a:avLst/>
          </a:prstGeom>
          <a:noFill/>
        </p:spPr>
        <p:txBody>
          <a:bodyPr wrap="square" rtlCol="0">
            <a:spAutoFit/>
          </a:bodyPr>
          <a:lstStyle/>
          <a:p>
            <a:r>
              <a:rPr lang="en-US" altLang="ko-KR" sz="1400" b="1" smtClean="0">
                <a:latin typeface="Ebrima" panose="02000000000000000000" pitchFamily="2" charset="0"/>
                <a:cs typeface="Ebrima" panose="02000000000000000000" pitchFamily="2" charset="0"/>
              </a:rPr>
              <a:t>Function realization</a:t>
            </a:r>
            <a:endParaRPr lang="ko-KR" altLang="en-US" sz="1400" b="1" dirty="0">
              <a:latin typeface="Ebrima" panose="02000000000000000000" pitchFamily="2" charset="0"/>
              <a:cs typeface="Ebrima" panose="02000000000000000000" pitchFamily="2" charset="0"/>
            </a:endParaRPr>
          </a:p>
        </p:txBody>
      </p:sp>
      <p:sp>
        <p:nvSpPr>
          <p:cNvPr id="7" name="TextBox 6"/>
          <p:cNvSpPr txBox="1"/>
          <p:nvPr/>
        </p:nvSpPr>
        <p:spPr>
          <a:xfrm>
            <a:off x="864532" y="280847"/>
            <a:ext cx="2126395" cy="400110"/>
          </a:xfrm>
          <a:prstGeom prst="rect">
            <a:avLst/>
          </a:prstGeom>
          <a:noFill/>
        </p:spPr>
        <p:txBody>
          <a:bodyPr wrap="square" rtlCol="0">
            <a:spAutoFit/>
          </a:bodyPr>
          <a:lstStyle/>
          <a:p>
            <a:r>
              <a:rPr lang="en-US" altLang="ko-KR" sz="2000" dirty="0" smtClean="0">
                <a:solidFill>
                  <a:schemeClr val="tx1">
                    <a:lumMod val="95000"/>
                    <a:lumOff val="5000"/>
                  </a:schemeClr>
                </a:solidFill>
                <a:latin typeface="Ebrima" panose="02000000000000000000" pitchFamily="2" charset="0"/>
                <a:ea typeface="Ebrima" panose="02000000000000000000" pitchFamily="2" charset="0"/>
                <a:cs typeface="Ebrima" panose="02000000000000000000" pitchFamily="2" charset="0"/>
              </a:rPr>
              <a:t>Function</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03</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15008" y="689112"/>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b="1" dirty="0" smtClean="0"/>
              <a:t>01 </a:t>
            </a:r>
            <a:endParaRPr lang="ko-KR" altLang="en-US" sz="2400" b="1"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dirty="0" smtClean="0"/>
              <a:t>03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Introduction </a:t>
            </a:r>
            <a:endParaRPr lang="ko-KR" altLang="en-US" dirty="0">
              <a:latin typeface="Ebrima" panose="02000000000000000000" pitchFamily="2" charset="0"/>
              <a:cs typeface="Ebrima" panose="02000000000000000000" pitchFamily="2" charset="0"/>
            </a:endParaRPr>
          </a:p>
        </p:txBody>
      </p:sp>
      <p:sp>
        <p:nvSpPr>
          <p:cNvPr id="16" name="TextBox 15"/>
          <p:cNvSpPr txBox="1"/>
          <p:nvPr/>
        </p:nvSpPr>
        <p:spPr>
          <a:xfrm>
            <a:off x="8556061" y="338874"/>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function</a:t>
            </a:r>
            <a:endParaRPr lang="ko-KR" altLang="en-US" dirty="0">
              <a:latin typeface="Ebrima" panose="02000000000000000000" pitchFamily="2" charset="0"/>
              <a:cs typeface="Ebrima" panose="02000000000000000000" pitchFamily="2" charset="0"/>
            </a:endParaRPr>
          </a:p>
        </p:txBody>
      </p:sp>
      <p:sp>
        <p:nvSpPr>
          <p:cNvPr id="22" name="TextBox 21"/>
          <p:cNvSpPr txBox="1"/>
          <p:nvPr/>
        </p:nvSpPr>
        <p:spPr>
          <a:xfrm>
            <a:off x="1377379" y="1588367"/>
            <a:ext cx="4093308" cy="400110"/>
          </a:xfrm>
          <a:prstGeom prst="rect">
            <a:avLst/>
          </a:prstGeom>
          <a:solidFill>
            <a:schemeClr val="bg1"/>
          </a:solidFill>
        </p:spPr>
        <p:txBody>
          <a:bodyPr wrap="square" rtlCol="0">
            <a:spAutoFit/>
          </a:bodyPr>
          <a:lstStyle/>
          <a:p>
            <a:r>
              <a:rPr lang="en-US" altLang="ko-KR" sz="2000" i="1" dirty="0" smtClean="0">
                <a:latin typeface="10X10" panose="020D0604000000000000" pitchFamily="50" charset="-127"/>
                <a:ea typeface="10X10" panose="020D0604000000000000" pitchFamily="50" charset="-127"/>
                <a:cs typeface="Times New Roman" panose="02020603050405020304" pitchFamily="18" charset="0"/>
              </a:rPr>
              <a:t>               Smart shoes care </a:t>
            </a:r>
            <a:endParaRPr lang="ko-KR" altLang="en-US" sz="2000" dirty="0">
              <a:latin typeface="10X10" panose="020D0604000000000000" pitchFamily="50" charset="-127"/>
              <a:ea typeface="10X10" panose="020D0604000000000000" pitchFamily="50" charset="-127"/>
              <a:cs typeface="Times New Roman" panose="02020603050405020304" pitchFamily="18" charset="0"/>
            </a:endParaRPr>
          </a:p>
        </p:txBody>
      </p:sp>
      <p:cxnSp>
        <p:nvCxnSpPr>
          <p:cNvPr id="24" name="직선 화살표 연결선 23"/>
          <p:cNvCxnSpPr/>
          <p:nvPr/>
        </p:nvCxnSpPr>
        <p:spPr>
          <a:xfrm>
            <a:off x="5725557" y="3981156"/>
            <a:ext cx="84406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28" name="그룹 27"/>
          <p:cNvGrpSpPr/>
          <p:nvPr/>
        </p:nvGrpSpPr>
        <p:grpSpPr>
          <a:xfrm>
            <a:off x="6434400" y="3171217"/>
            <a:ext cx="1735015" cy="1654002"/>
            <a:chOff x="8102700" y="2063804"/>
            <a:chExt cx="1980698" cy="1776676"/>
          </a:xfrm>
        </p:grpSpPr>
        <p:sp>
          <p:nvSpPr>
            <p:cNvPr id="26" name="타원 25"/>
            <p:cNvSpPr/>
            <p:nvPr/>
          </p:nvSpPr>
          <p:spPr>
            <a:xfrm>
              <a:off x="8244667" y="2063804"/>
              <a:ext cx="1731130" cy="1776676"/>
            </a:xfrm>
            <a:prstGeom prst="ellipse">
              <a:avLst/>
            </a:prstGeom>
            <a:solidFill>
              <a:srgbClr val="FFFF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TextBox 26"/>
            <p:cNvSpPr txBox="1"/>
            <p:nvPr/>
          </p:nvSpPr>
          <p:spPr>
            <a:xfrm>
              <a:off x="8102700" y="2623216"/>
              <a:ext cx="1980698" cy="760388"/>
            </a:xfrm>
            <a:prstGeom prst="rect">
              <a:avLst/>
            </a:prstGeom>
            <a:noFill/>
          </p:spPr>
          <p:txBody>
            <a:bodyPr wrap="square" rtlCol="0">
              <a:spAutoFit/>
            </a:bodyPr>
            <a:lstStyle/>
            <a:p>
              <a:pPr algn="ctr"/>
              <a:r>
                <a:rPr lang="en-US" altLang="ko-KR" sz="2000" dirty="0" smtClean="0">
                  <a:latin typeface="10X10" panose="020D0604000000000000" pitchFamily="50" charset="-127"/>
                  <a:ea typeface="10X10" panose="020D0604000000000000" pitchFamily="50" charset="-127"/>
                  <a:cs typeface="Times New Roman" panose="02020603050405020304" pitchFamily="18" charset="0"/>
                </a:rPr>
                <a:t>Smart </a:t>
              </a:r>
              <a:r>
                <a:rPr lang="en-US" altLang="ko-KR" sz="2000" smtClean="0">
                  <a:latin typeface="10X10" panose="020D0604000000000000" pitchFamily="50" charset="-127"/>
                  <a:ea typeface="10X10" panose="020D0604000000000000" pitchFamily="50" charset="-127"/>
                  <a:cs typeface="Times New Roman" panose="02020603050405020304" pitchFamily="18" charset="0"/>
                </a:rPr>
                <a:t>shoes care(IOT)</a:t>
              </a:r>
              <a:endParaRPr lang="ko-KR" altLang="en-US" sz="2000" dirty="0">
                <a:latin typeface="10X10" panose="020D0604000000000000" pitchFamily="50" charset="-127"/>
                <a:ea typeface="10X10" panose="020D0604000000000000" pitchFamily="50" charset="-127"/>
                <a:cs typeface="Times New Roman" panose="02020603050405020304" pitchFamily="18" charset="0"/>
              </a:endParaRPr>
            </a:p>
          </p:txBody>
        </p:sp>
      </p:grpSp>
      <p:cxnSp>
        <p:nvCxnSpPr>
          <p:cNvPr id="31" name="직선 화살표 연결선 30"/>
          <p:cNvCxnSpPr>
            <a:endCxn id="48" idx="1"/>
          </p:cNvCxnSpPr>
          <p:nvPr/>
        </p:nvCxnSpPr>
        <p:spPr>
          <a:xfrm>
            <a:off x="8263669" y="3944671"/>
            <a:ext cx="93941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직선 화살표 연결선 36"/>
          <p:cNvCxnSpPr/>
          <p:nvPr/>
        </p:nvCxnSpPr>
        <p:spPr>
          <a:xfrm>
            <a:off x="8272958" y="3942110"/>
            <a:ext cx="967823" cy="108631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CASES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dirty="0" smtClean="0"/>
              <a:t>04 </a:t>
            </a:r>
            <a:endParaRPr lang="ko-KR" altLang="en-US" sz="2400"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6464" y="4082168"/>
            <a:ext cx="1590126" cy="1569203"/>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6464" y="2532787"/>
            <a:ext cx="1742235" cy="1035500"/>
          </a:xfrm>
          <a:prstGeom prst="rect">
            <a:avLst/>
          </a:prstGeom>
        </p:spPr>
      </p:pic>
      <p:pic>
        <p:nvPicPr>
          <p:cNvPr id="23" name="Picture 2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59655" y="4271721"/>
            <a:ext cx="2324203" cy="1241594"/>
          </a:xfrm>
          <a:prstGeom prst="rect">
            <a:avLst/>
          </a:prstGeom>
        </p:spPr>
      </p:pic>
      <p:cxnSp>
        <p:nvCxnSpPr>
          <p:cNvPr id="47" name="직선 화살표 연결선 30"/>
          <p:cNvCxnSpPr/>
          <p:nvPr/>
        </p:nvCxnSpPr>
        <p:spPr>
          <a:xfrm flipV="1">
            <a:off x="8278323" y="2679034"/>
            <a:ext cx="861802" cy="12578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8" name="직사각형 34"/>
          <p:cNvSpPr/>
          <p:nvPr/>
        </p:nvSpPr>
        <p:spPr>
          <a:xfrm>
            <a:off x="9203088" y="3510254"/>
            <a:ext cx="2146947" cy="868834"/>
          </a:xfrm>
          <a:prstGeom prst="rect">
            <a:avLst/>
          </a:prstGeom>
          <a:solidFill>
            <a:srgbClr val="92D050">
              <a:alpha val="59000"/>
            </a:srgbClr>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TextBox 50"/>
          <p:cNvSpPr txBox="1"/>
          <p:nvPr/>
        </p:nvSpPr>
        <p:spPr>
          <a:xfrm>
            <a:off x="9357015" y="3613715"/>
            <a:ext cx="1845191" cy="646331"/>
          </a:xfrm>
          <a:prstGeom prst="rect">
            <a:avLst/>
          </a:prstGeom>
          <a:noFill/>
        </p:spPr>
        <p:txBody>
          <a:bodyPr wrap="square" rtlCol="0">
            <a:spAutoFit/>
          </a:bodyPr>
          <a:lstStyle/>
          <a:p>
            <a:r>
              <a:rPr lang="en-US" altLang="ko-KR" dirty="0" smtClean="0">
                <a:latin typeface="10X10" panose="020D0604000000000000" pitchFamily="50" charset="-127"/>
                <a:ea typeface="10X10" panose="020D0604000000000000" pitchFamily="50" charset="-127"/>
                <a:cs typeface="Times New Roman" panose="02020603050405020304" pitchFamily="18" charset="0"/>
              </a:rPr>
              <a:t>Recommendation</a:t>
            </a:r>
          </a:p>
          <a:p>
            <a:r>
              <a:rPr lang="en-US" altLang="ko-KR" dirty="0">
                <a:latin typeface="10X10" panose="020D0604000000000000" pitchFamily="50" charset="-127"/>
                <a:ea typeface="10X10" panose="020D0604000000000000" pitchFamily="50" charset="-127"/>
                <a:cs typeface="Times New Roman" panose="02020603050405020304" pitchFamily="18" charset="0"/>
              </a:rPr>
              <a:t> </a:t>
            </a:r>
            <a:r>
              <a:rPr lang="en-US" altLang="ko-KR" dirty="0" smtClean="0">
                <a:latin typeface="10X10" panose="020D0604000000000000" pitchFamily="50" charset="-127"/>
                <a:ea typeface="10X10" panose="020D0604000000000000" pitchFamily="50" charset="-127"/>
                <a:cs typeface="Times New Roman" panose="02020603050405020304" pitchFamily="18" charset="0"/>
              </a:rPr>
              <a:t>    Algorithm</a:t>
            </a:r>
            <a:endParaRPr lang="ko-KR" altLang="en-US" dirty="0"/>
          </a:p>
        </p:txBody>
      </p:sp>
      <p:sp>
        <p:nvSpPr>
          <p:cNvPr id="53" name="TextBox 52"/>
          <p:cNvSpPr txBox="1"/>
          <p:nvPr/>
        </p:nvSpPr>
        <p:spPr>
          <a:xfrm>
            <a:off x="6943188" y="335480"/>
            <a:ext cx="1644241"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r>
              <a:rPr lang="en-US" altLang="ko-KR" sz="1400" dirty="0" smtClean="0">
                <a:latin typeface="Ebrima" panose="02000000000000000000" pitchFamily="2" charset="0"/>
                <a:ea typeface="Ebrima" panose="02000000000000000000" pitchFamily="2" charset="0"/>
                <a:cs typeface="Ebrima" panose="02000000000000000000" pitchFamily="2" charset="0"/>
              </a:rPr>
              <a:t>Customer Needs</a:t>
            </a:r>
            <a:endParaRPr lang="ko-KR" altLang="en-US" sz="1400" dirty="0">
              <a:latin typeface="Ebrima" panose="02000000000000000000" pitchFamily="2" charset="0"/>
              <a:cs typeface="Ebrima" panose="02000000000000000000" pitchFamily="2" charset="0"/>
            </a:endParaRPr>
          </a:p>
        </p:txBody>
      </p:sp>
      <p:pic>
        <p:nvPicPr>
          <p:cNvPr id="54" name="Picture 5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63391" y="2114472"/>
            <a:ext cx="1521685" cy="1967696"/>
          </a:xfrm>
          <a:prstGeom prst="rect">
            <a:avLst/>
          </a:prstGeom>
        </p:spPr>
      </p:pic>
      <p:sp>
        <p:nvSpPr>
          <p:cNvPr id="42" name="오각형 14"/>
          <p:cNvSpPr/>
          <p:nvPr/>
        </p:nvSpPr>
        <p:spPr>
          <a:xfrm rot="5400000">
            <a:off x="8646800" y="234702"/>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Tree>
    <p:extLst>
      <p:ext uri="{BB962C8B-B14F-4D97-AF65-F5344CB8AC3E}">
        <p14:creationId xmlns:p14="http://schemas.microsoft.com/office/powerpoint/2010/main" val="41287741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56378" y="693793"/>
            <a:ext cx="2419848" cy="584775"/>
          </a:xfrm>
          <a:prstGeom prst="rect">
            <a:avLst/>
          </a:prstGeom>
          <a:noFill/>
        </p:spPr>
        <p:txBody>
          <a:bodyPr wrap="square" rtlCol="0">
            <a:spAutoFit/>
          </a:bodyPr>
          <a:lstStyle/>
          <a:p>
            <a:pPr marL="0" lvl="1"/>
            <a:r>
              <a:rPr lang="en-US" altLang="ko-KR" sz="1600" b="1" dirty="0">
                <a:latin typeface="Ebrima" panose="02000000000000000000" pitchFamily="2" charset="0"/>
                <a:cs typeface="Ebrima" panose="02000000000000000000" pitchFamily="2" charset="0"/>
              </a:rPr>
              <a:t>. </a:t>
            </a:r>
            <a:r>
              <a:rPr lang="en-US" sz="1600" b="1" i="1" dirty="0"/>
              <a:t>Optimizing environment</a:t>
            </a:r>
            <a:endParaRPr lang="ko-KR" altLang="en-US" sz="1600" b="1" dirty="0">
              <a:latin typeface="Ebrima" charset="0"/>
              <a:ea typeface="Ebrima" charset="0"/>
              <a:cs typeface="Ebrima" charset="0"/>
            </a:endParaRPr>
          </a:p>
          <a:p>
            <a:r>
              <a:rPr lang="en-US" altLang="ko-KR" sz="1600" b="1" dirty="0" smtClean="0">
                <a:latin typeface="Ebrima" panose="02000000000000000000" pitchFamily="2" charset="0"/>
                <a:cs typeface="Ebrima" panose="02000000000000000000" pitchFamily="2" charset="0"/>
              </a:rPr>
              <a:t> </a:t>
            </a:r>
            <a:endParaRPr lang="ko-KR" altLang="en-US" sz="1600" b="1" dirty="0">
              <a:latin typeface="Ebrima" panose="02000000000000000000" pitchFamily="2" charset="0"/>
              <a:cs typeface="Ebrima" panose="02000000000000000000" pitchFamily="2" charset="0"/>
            </a:endParaRPr>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Function</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03</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15008"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 </a:t>
            </a:r>
            <a:endParaRPr lang="ko-KR" altLang="en-US" sz="2400"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b="1" dirty="0" smtClean="0"/>
              <a:t>03</a:t>
            </a:r>
            <a:r>
              <a:rPr lang="en-US" altLang="ko-KR" sz="2400" dirty="0" smtClean="0"/>
              <a:t>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Introduction </a:t>
            </a:r>
            <a:endParaRPr lang="ko-KR" altLang="en-US" dirty="0">
              <a:latin typeface="Ebrima" panose="02000000000000000000" pitchFamily="2" charset="0"/>
              <a:cs typeface="Ebrima" panose="02000000000000000000" pitchFamily="2" charset="0"/>
            </a:endParaRPr>
          </a:p>
        </p:txBody>
      </p:sp>
      <p:sp>
        <p:nvSpPr>
          <p:cNvPr id="15" name="오각형 14"/>
          <p:cNvSpPr/>
          <p:nvPr/>
        </p:nvSpPr>
        <p:spPr>
          <a:xfrm rot="5400000">
            <a:off x="8646800" y="234702"/>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6" name="TextBox 15"/>
          <p:cNvSpPr txBox="1"/>
          <p:nvPr/>
        </p:nvSpPr>
        <p:spPr>
          <a:xfrm>
            <a:off x="8545294" y="358221"/>
            <a:ext cx="1225922" cy="369332"/>
          </a:xfrm>
          <a:prstGeom prst="rect">
            <a:avLst/>
          </a:prstGeom>
          <a:noFill/>
        </p:spPr>
        <p:txBody>
          <a:bodyPr wrap="square" rtlCol="0">
            <a:spAutoFit/>
          </a:bodyPr>
          <a:lstStyle/>
          <a:p>
            <a:pPr algn="ctr"/>
            <a:r>
              <a:rPr lang="en-US" altLang="ko-KR" b="1" dirty="0" smtClean="0">
                <a:latin typeface="Ebrima" panose="02000000000000000000" pitchFamily="2" charset="0"/>
                <a:ea typeface="Ebrima" panose="02000000000000000000" pitchFamily="2" charset="0"/>
                <a:cs typeface="Ebrima" panose="02000000000000000000" pitchFamily="2" charset="0"/>
              </a:rPr>
              <a:t>function</a:t>
            </a:r>
            <a:endParaRPr lang="ko-KR" altLang="en-US" b="1"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CASES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dirty="0" smtClean="0"/>
              <a:t>04 </a:t>
            </a:r>
            <a:endParaRPr lang="ko-KR" altLang="en-US" sz="2400"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Customer Needs</a:t>
            </a:r>
            <a:endParaRPr lang="ko-KR" altLang="en-US" dirty="0">
              <a:latin typeface="Ebrima" panose="02000000000000000000" pitchFamily="2" charset="0"/>
              <a:cs typeface="Ebrima" panose="02000000000000000000" pitchFamily="2" charset="0"/>
            </a:endParaRPr>
          </a:p>
        </p:txBody>
      </p:sp>
      <p:sp>
        <p:nvSpPr>
          <p:cNvPr id="38" name="TextBox 37"/>
          <p:cNvSpPr txBox="1"/>
          <p:nvPr/>
        </p:nvSpPr>
        <p:spPr>
          <a:xfrm>
            <a:off x="516095" y="1398821"/>
            <a:ext cx="6779984" cy="1631216"/>
          </a:xfrm>
          <a:prstGeom prst="rect">
            <a:avLst/>
          </a:prstGeom>
          <a:noFill/>
        </p:spPr>
        <p:txBody>
          <a:bodyPr wrap="square" rtlCol="0">
            <a:spAutoFit/>
          </a:bodyPr>
          <a:lstStyle/>
          <a:p>
            <a:endParaRPr lang="en-US" altLang="ko-KR" sz="2000" b="1" dirty="0">
              <a:latin typeface="Ebrima" panose="02000000000000000000" pitchFamily="2" charset="0"/>
              <a:cs typeface="Ebrima" panose="02000000000000000000" pitchFamily="2" charset="0"/>
            </a:endParaRPr>
          </a:p>
          <a:p>
            <a:pPr marL="0" lvl="1"/>
            <a:r>
              <a:rPr lang="en-US" altLang="ko-KR" sz="2000" b="1" dirty="0" smtClean="0">
                <a:latin typeface="Ebrima" panose="02000000000000000000" pitchFamily="2" charset="0"/>
                <a:cs typeface="Ebrima" panose="02000000000000000000" pitchFamily="2" charset="0"/>
              </a:rPr>
              <a:t> </a:t>
            </a:r>
            <a:r>
              <a:rPr lang="en-US" altLang="ko-KR" sz="2000" dirty="0" smtClean="0">
                <a:latin typeface="Ebrima" panose="02000000000000000000" pitchFamily="2" charset="0"/>
                <a:cs typeface="Ebrima" panose="02000000000000000000" pitchFamily="2" charset="0"/>
              </a:rPr>
              <a:t>1</a:t>
            </a:r>
            <a:r>
              <a:rPr lang="en-US" altLang="ko-KR" sz="2000" dirty="0">
                <a:latin typeface="Ebrima" panose="02000000000000000000" pitchFamily="2" charset="0"/>
                <a:cs typeface="Ebrima" panose="02000000000000000000" pitchFamily="2" charset="0"/>
              </a:rPr>
              <a:t>. </a:t>
            </a:r>
            <a:r>
              <a:rPr lang="en-US" altLang="ko-KR" sz="2000" b="1" dirty="0" smtClean="0"/>
              <a:t>Arduino technology</a:t>
            </a:r>
            <a:r>
              <a:rPr lang="ko-KR" altLang="en-US" sz="2000" b="1" dirty="0" smtClean="0"/>
              <a:t> </a:t>
            </a:r>
            <a:endParaRPr lang="en-US" altLang="ko-KR" sz="2000" b="1" dirty="0"/>
          </a:p>
          <a:p>
            <a:pPr marL="0" lvl="1"/>
            <a:r>
              <a:rPr lang="ko-KR" altLang="en-US" sz="2000" dirty="0" smtClean="0"/>
              <a:t> </a:t>
            </a:r>
            <a:r>
              <a:rPr lang="en-US" altLang="ko-KR" sz="2000" dirty="0" smtClean="0"/>
              <a:t>using sensor -&gt; get information</a:t>
            </a:r>
          </a:p>
          <a:p>
            <a:pPr marL="0" lvl="1"/>
            <a:endParaRPr lang="ko-KR" altLang="en-US" sz="2000" b="1" i="1" dirty="0"/>
          </a:p>
          <a:p>
            <a:pPr marL="0" lvl="1"/>
            <a:endParaRPr lang="ko-KR" altLang="en-US" sz="2000" b="1" dirty="0">
              <a:latin typeface="Ebrima" panose="02000000000000000000" pitchFamily="2" charset="0"/>
              <a:cs typeface="Ebrima" panose="02000000000000000000" pitchFamily="2" charset="0"/>
            </a:endParaRPr>
          </a:p>
        </p:txBody>
      </p:sp>
      <p:sp>
        <p:nvSpPr>
          <p:cNvPr id="43" name="TextBox 42"/>
          <p:cNvSpPr txBox="1"/>
          <p:nvPr/>
        </p:nvSpPr>
        <p:spPr>
          <a:xfrm>
            <a:off x="5867439" y="1275511"/>
            <a:ext cx="6779984" cy="1015663"/>
          </a:xfrm>
          <a:prstGeom prst="rect">
            <a:avLst/>
          </a:prstGeom>
          <a:noFill/>
        </p:spPr>
        <p:txBody>
          <a:bodyPr wrap="square" rtlCol="0">
            <a:spAutoFit/>
          </a:bodyPr>
          <a:lstStyle/>
          <a:p>
            <a:endParaRPr lang="en-US" altLang="ko-KR" sz="2000" b="1" dirty="0">
              <a:latin typeface="Ebrima" panose="02000000000000000000" pitchFamily="2" charset="0"/>
              <a:cs typeface="Ebrima" panose="02000000000000000000" pitchFamily="2" charset="0"/>
            </a:endParaRPr>
          </a:p>
          <a:p>
            <a:pPr marL="0" lvl="1"/>
            <a:r>
              <a:rPr lang="en-US" altLang="ko-KR" sz="2000" b="1" dirty="0" smtClean="0">
                <a:latin typeface="Ebrima" panose="02000000000000000000" pitchFamily="2" charset="0"/>
                <a:cs typeface="Ebrima" panose="02000000000000000000" pitchFamily="2" charset="0"/>
              </a:rPr>
              <a:t>     </a:t>
            </a:r>
            <a:r>
              <a:rPr lang="en-US" altLang="ko-KR" sz="2000" dirty="0" smtClean="0">
                <a:latin typeface="Ebrima" panose="02000000000000000000" pitchFamily="2" charset="0"/>
                <a:cs typeface="Ebrima" panose="02000000000000000000" pitchFamily="2" charset="0"/>
              </a:rPr>
              <a:t>2</a:t>
            </a:r>
            <a:r>
              <a:rPr lang="en-US" altLang="ko-KR" sz="2000" b="1" dirty="0" smtClean="0">
                <a:latin typeface="Ebrima" panose="02000000000000000000" pitchFamily="2" charset="0"/>
                <a:cs typeface="Ebrima" panose="02000000000000000000" pitchFamily="2" charset="0"/>
              </a:rPr>
              <a:t>. </a:t>
            </a:r>
            <a:r>
              <a:rPr lang="en-US" altLang="ko-KR" sz="2000" b="1" dirty="0" smtClean="0"/>
              <a:t>WI-FI technology</a:t>
            </a:r>
          </a:p>
          <a:p>
            <a:pPr marL="0" lvl="1"/>
            <a:r>
              <a:rPr lang="en-US" altLang="ko-KR" sz="2000" dirty="0" smtClean="0"/>
              <a:t>     make order to fan , lamp , </a:t>
            </a:r>
            <a:r>
              <a:rPr lang="en-US" altLang="ko-KR" sz="2000" dirty="0" err="1" smtClean="0"/>
              <a:t>deodrant</a:t>
            </a:r>
            <a:r>
              <a:rPr lang="en-US" altLang="ko-KR" sz="2000" dirty="0" smtClean="0"/>
              <a:t> , sterilizer on/off</a:t>
            </a:r>
          </a:p>
        </p:txBody>
      </p:sp>
      <p:sp>
        <p:nvSpPr>
          <p:cNvPr id="49" name="타원 46"/>
          <p:cNvSpPr/>
          <p:nvPr/>
        </p:nvSpPr>
        <p:spPr>
          <a:xfrm>
            <a:off x="2444125" y="3150290"/>
            <a:ext cx="2381244" cy="2386523"/>
          </a:xfrm>
          <a:prstGeom prst="ellipse">
            <a:avLst/>
          </a:prstGeom>
          <a:solidFill>
            <a:srgbClr val="FFFF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sz="1400" dirty="0" smtClean="0"/>
          </a:p>
          <a:p>
            <a:pPr algn="ctr"/>
            <a:r>
              <a:rPr lang="en-US" altLang="ko-KR" sz="1400" dirty="0" smtClean="0"/>
              <a:t>Temperature/humidity sensor</a:t>
            </a:r>
          </a:p>
          <a:p>
            <a:pPr algn="ctr"/>
            <a:r>
              <a:rPr lang="en-US" altLang="ko-KR" dirty="0" smtClean="0"/>
              <a:t>-</a:t>
            </a:r>
            <a:r>
              <a:rPr lang="en-US" altLang="ko-KR" dirty="0" err="1" smtClean="0"/>
              <a:t>trmperature</a:t>
            </a:r>
            <a:endParaRPr lang="en-US" altLang="ko-KR" dirty="0" smtClean="0"/>
          </a:p>
          <a:p>
            <a:pPr algn="ctr"/>
            <a:r>
              <a:rPr lang="en-US" altLang="ko-KR" dirty="0" smtClean="0"/>
              <a:t>-humidity</a:t>
            </a:r>
          </a:p>
          <a:p>
            <a:pPr algn="ctr"/>
            <a:endParaRPr lang="ko-KR" altLang="en-US" sz="1400" dirty="0"/>
          </a:p>
        </p:txBody>
      </p:sp>
      <p:sp>
        <p:nvSpPr>
          <p:cNvPr id="54" name="타원 46"/>
          <p:cNvSpPr/>
          <p:nvPr/>
        </p:nvSpPr>
        <p:spPr>
          <a:xfrm>
            <a:off x="266009" y="3150290"/>
            <a:ext cx="2381244" cy="2386523"/>
          </a:xfrm>
          <a:prstGeom prst="ellipse">
            <a:avLst/>
          </a:prstGeom>
          <a:solidFill>
            <a:srgbClr val="FFC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a:p>
            <a:pPr algn="ctr"/>
            <a:endParaRPr lang="en-US" dirty="0"/>
          </a:p>
          <a:p>
            <a:pPr algn="ctr"/>
            <a:r>
              <a:rPr lang="en-US" dirty="0" smtClean="0"/>
              <a:t>pressure sensor</a:t>
            </a:r>
          </a:p>
          <a:p>
            <a:pPr algn="ctr"/>
            <a:r>
              <a:rPr lang="en-US" altLang="ko-KR" dirty="0"/>
              <a:t>-</a:t>
            </a:r>
            <a:r>
              <a:rPr lang="en-US" altLang="ko-KR" dirty="0" smtClean="0"/>
              <a:t>usage time</a:t>
            </a:r>
          </a:p>
          <a:p>
            <a:pPr algn="ctr"/>
            <a:r>
              <a:rPr lang="en-US" altLang="ko-KR" dirty="0" smtClean="0"/>
              <a:t>-Shoes on/off</a:t>
            </a:r>
          </a:p>
          <a:p>
            <a:pPr algn="ctr"/>
            <a:endParaRPr lang="en-US" altLang="ko-KR" dirty="0" smtClean="0"/>
          </a:p>
          <a:p>
            <a:pPr algn="ctr"/>
            <a:endParaRPr lang="ko-KR" altLang="en-US" dirty="0"/>
          </a:p>
        </p:txBody>
      </p:sp>
      <p:sp>
        <p:nvSpPr>
          <p:cNvPr id="57" name="타원 46"/>
          <p:cNvSpPr/>
          <p:nvPr/>
        </p:nvSpPr>
        <p:spPr>
          <a:xfrm>
            <a:off x="6167544" y="3420810"/>
            <a:ext cx="1628228" cy="1528877"/>
          </a:xfrm>
          <a:prstGeom prst="ellipse">
            <a:avLst/>
          </a:prstGeom>
          <a:solidFill>
            <a:srgbClr val="FFC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Web</a:t>
            </a:r>
          </a:p>
        </p:txBody>
      </p:sp>
      <p:sp>
        <p:nvSpPr>
          <p:cNvPr id="59" name="타원 46"/>
          <p:cNvSpPr/>
          <p:nvPr/>
        </p:nvSpPr>
        <p:spPr>
          <a:xfrm>
            <a:off x="9420629" y="3030037"/>
            <a:ext cx="2381244" cy="2386523"/>
          </a:xfrm>
          <a:prstGeom prst="ellipse">
            <a:avLst/>
          </a:prstGeom>
          <a:solidFill>
            <a:srgbClr val="FFFF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-Electric fan</a:t>
            </a:r>
          </a:p>
          <a:p>
            <a:pPr algn="ctr"/>
            <a:r>
              <a:rPr lang="en-US" sz="1400" dirty="0" smtClean="0"/>
              <a:t>-Ultraviolet lamp</a:t>
            </a:r>
          </a:p>
          <a:p>
            <a:pPr algn="ctr"/>
            <a:r>
              <a:rPr lang="en-US" sz="1400" dirty="0" smtClean="0"/>
              <a:t>-Deodorant</a:t>
            </a:r>
          </a:p>
          <a:p>
            <a:pPr algn="ctr"/>
            <a:r>
              <a:rPr lang="en-US" altLang="ko-KR" sz="1400" dirty="0" smtClean="0"/>
              <a:t>-Sterilizer</a:t>
            </a:r>
            <a:endParaRPr lang="ko-KR" altLang="en-US" sz="1400" dirty="0"/>
          </a:p>
        </p:txBody>
      </p:sp>
      <p:cxnSp>
        <p:nvCxnSpPr>
          <p:cNvPr id="3" name="Straight Arrow Connector 2"/>
          <p:cNvCxnSpPr>
            <a:endCxn id="59" idx="2"/>
          </p:cNvCxnSpPr>
          <p:nvPr/>
        </p:nvCxnSpPr>
        <p:spPr>
          <a:xfrm>
            <a:off x="7795772" y="4199488"/>
            <a:ext cx="1624857" cy="23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8240063" y="3805563"/>
            <a:ext cx="1624857" cy="369332"/>
          </a:xfrm>
          <a:prstGeom prst="rect">
            <a:avLst/>
          </a:prstGeom>
          <a:noFill/>
        </p:spPr>
        <p:txBody>
          <a:bodyPr wrap="square" rtlCol="0">
            <a:spAutoFit/>
          </a:bodyPr>
          <a:lstStyle/>
          <a:p>
            <a:r>
              <a:rPr lang="en-US" dirty="0" err="1" smtClean="0"/>
              <a:t>Wi-fi</a:t>
            </a:r>
            <a:endParaRPr lang="en-US" dirty="0"/>
          </a:p>
        </p:txBody>
      </p:sp>
    </p:spTree>
    <p:extLst>
      <p:ext uri="{BB962C8B-B14F-4D97-AF65-F5344CB8AC3E}">
        <p14:creationId xmlns:p14="http://schemas.microsoft.com/office/powerpoint/2010/main" val="10924285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56378" y="693793"/>
            <a:ext cx="2419848" cy="584775"/>
          </a:xfrm>
          <a:prstGeom prst="rect">
            <a:avLst/>
          </a:prstGeom>
          <a:noFill/>
        </p:spPr>
        <p:txBody>
          <a:bodyPr wrap="square" rtlCol="0">
            <a:spAutoFit/>
          </a:bodyPr>
          <a:lstStyle/>
          <a:p>
            <a:pPr marL="0" lvl="1"/>
            <a:r>
              <a:rPr lang="en-US" altLang="ko-KR" sz="1600" b="1" dirty="0">
                <a:latin typeface="Ebrima" panose="02000000000000000000" pitchFamily="2" charset="0"/>
                <a:cs typeface="Ebrima" panose="02000000000000000000" pitchFamily="2" charset="0"/>
              </a:rPr>
              <a:t>. </a:t>
            </a:r>
            <a:r>
              <a:rPr lang="en-US" sz="1600" b="1" i="1" dirty="0"/>
              <a:t>Optimizing environment</a:t>
            </a:r>
            <a:endParaRPr lang="ko-KR" altLang="en-US" sz="1600" b="1" dirty="0">
              <a:latin typeface="Ebrima" charset="0"/>
              <a:ea typeface="Ebrima" charset="0"/>
              <a:cs typeface="Ebrima" charset="0"/>
            </a:endParaRPr>
          </a:p>
          <a:p>
            <a:r>
              <a:rPr lang="en-US" altLang="ko-KR" sz="1600" b="1" dirty="0" smtClean="0">
                <a:latin typeface="Ebrima" panose="02000000000000000000" pitchFamily="2" charset="0"/>
                <a:cs typeface="Ebrima" panose="02000000000000000000" pitchFamily="2" charset="0"/>
              </a:rPr>
              <a:t> </a:t>
            </a:r>
            <a:endParaRPr lang="ko-KR" altLang="en-US" sz="1600" b="1" dirty="0">
              <a:latin typeface="Ebrima" panose="02000000000000000000" pitchFamily="2" charset="0"/>
              <a:cs typeface="Ebrima" panose="02000000000000000000" pitchFamily="2" charset="0"/>
            </a:endParaRPr>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Function</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03</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15008"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 </a:t>
            </a:r>
            <a:endParaRPr lang="ko-KR" altLang="en-US" sz="2400"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b="1" dirty="0" smtClean="0"/>
              <a:t>03</a:t>
            </a:r>
            <a:r>
              <a:rPr lang="en-US" altLang="ko-KR" sz="2400" dirty="0" smtClean="0"/>
              <a:t>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Introduction </a:t>
            </a:r>
            <a:endParaRPr lang="ko-KR" altLang="en-US" dirty="0">
              <a:latin typeface="Ebrima" panose="02000000000000000000" pitchFamily="2" charset="0"/>
              <a:cs typeface="Ebrima" panose="02000000000000000000" pitchFamily="2" charset="0"/>
            </a:endParaRPr>
          </a:p>
        </p:txBody>
      </p:sp>
      <p:sp>
        <p:nvSpPr>
          <p:cNvPr id="15" name="오각형 14"/>
          <p:cNvSpPr/>
          <p:nvPr/>
        </p:nvSpPr>
        <p:spPr>
          <a:xfrm rot="5400000">
            <a:off x="8646800" y="234702"/>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6" name="TextBox 15"/>
          <p:cNvSpPr txBox="1"/>
          <p:nvPr/>
        </p:nvSpPr>
        <p:spPr>
          <a:xfrm>
            <a:off x="8545294" y="358221"/>
            <a:ext cx="1225922" cy="369332"/>
          </a:xfrm>
          <a:prstGeom prst="rect">
            <a:avLst/>
          </a:prstGeom>
          <a:noFill/>
        </p:spPr>
        <p:txBody>
          <a:bodyPr wrap="square" rtlCol="0">
            <a:spAutoFit/>
          </a:bodyPr>
          <a:lstStyle/>
          <a:p>
            <a:pPr algn="ctr"/>
            <a:r>
              <a:rPr lang="en-US" altLang="ko-KR" b="1" dirty="0" smtClean="0">
                <a:latin typeface="Ebrima" panose="02000000000000000000" pitchFamily="2" charset="0"/>
                <a:ea typeface="Ebrima" panose="02000000000000000000" pitchFamily="2" charset="0"/>
                <a:cs typeface="Ebrima" panose="02000000000000000000" pitchFamily="2" charset="0"/>
              </a:rPr>
              <a:t>function</a:t>
            </a:r>
            <a:endParaRPr lang="ko-KR" altLang="en-US" b="1"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CASES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dirty="0" smtClean="0"/>
              <a:t>04 </a:t>
            </a:r>
            <a:endParaRPr lang="ko-KR" altLang="en-US" sz="2400"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Customer Needs</a:t>
            </a:r>
            <a:endParaRPr lang="ko-KR" altLang="en-US" dirty="0">
              <a:latin typeface="Ebrima" panose="02000000000000000000" pitchFamily="2" charset="0"/>
              <a:cs typeface="Ebrima" panose="02000000000000000000" pitchFamily="2" charset="0"/>
            </a:endParaRPr>
          </a:p>
        </p:txBody>
      </p:sp>
      <p:sp>
        <p:nvSpPr>
          <p:cNvPr id="58" name="TextBox 57"/>
          <p:cNvSpPr txBox="1"/>
          <p:nvPr/>
        </p:nvSpPr>
        <p:spPr>
          <a:xfrm>
            <a:off x="900160" y="1923289"/>
            <a:ext cx="7989185" cy="646331"/>
          </a:xfrm>
          <a:prstGeom prst="rect">
            <a:avLst/>
          </a:prstGeom>
          <a:noFill/>
        </p:spPr>
        <p:txBody>
          <a:bodyPr wrap="square" rtlCol="0">
            <a:spAutoFit/>
          </a:bodyPr>
          <a:lstStyle/>
          <a:p>
            <a:pPr lvl="0"/>
            <a:r>
              <a:rPr lang="en-US" dirty="0" smtClean="0"/>
              <a:t>Temperature control</a:t>
            </a:r>
            <a:r>
              <a:rPr lang="ko-KR" altLang="en-US" dirty="0" smtClean="0"/>
              <a:t> </a:t>
            </a:r>
            <a:r>
              <a:rPr lang="en-US" altLang="ko-KR" dirty="0" smtClean="0"/>
              <a:t>–</a:t>
            </a:r>
            <a:r>
              <a:rPr lang="ko-KR" altLang="en-US" dirty="0" smtClean="0"/>
              <a:t> </a:t>
            </a:r>
            <a:r>
              <a:rPr lang="en-US" altLang="ko-KR" dirty="0" smtClean="0"/>
              <a:t>using </a:t>
            </a:r>
            <a:r>
              <a:rPr lang="en-US" dirty="0"/>
              <a:t>electric fan </a:t>
            </a:r>
            <a:r>
              <a:rPr lang="en-US" dirty="0" smtClean="0"/>
              <a:t>(</a:t>
            </a:r>
            <a:r>
              <a:rPr lang="en-US" altLang="ko-KR" b="1" i="1" dirty="0"/>
              <a:t>Automatic</a:t>
            </a:r>
            <a:r>
              <a:rPr lang="en-US" dirty="0" smtClean="0"/>
              <a:t>)</a:t>
            </a:r>
            <a:endParaRPr lang="ko-KR" altLang="en-US" dirty="0"/>
          </a:p>
          <a:p>
            <a:r>
              <a:rPr lang="ko-KR" altLang="en-US" dirty="0" smtClean="0"/>
              <a:t> </a:t>
            </a:r>
            <a:endParaRPr lang="en-US" dirty="0"/>
          </a:p>
        </p:txBody>
      </p:sp>
      <p:sp>
        <p:nvSpPr>
          <p:cNvPr id="35" name="TextBox 34"/>
          <p:cNvSpPr txBox="1"/>
          <p:nvPr/>
        </p:nvSpPr>
        <p:spPr>
          <a:xfrm>
            <a:off x="735742" y="2784390"/>
            <a:ext cx="5684935" cy="646331"/>
          </a:xfrm>
          <a:prstGeom prst="rect">
            <a:avLst/>
          </a:prstGeom>
          <a:noFill/>
        </p:spPr>
        <p:txBody>
          <a:bodyPr wrap="square" rtlCol="0">
            <a:spAutoFit/>
          </a:bodyPr>
          <a:lstStyle/>
          <a:p>
            <a:pPr lvl="0"/>
            <a:r>
              <a:rPr lang="en-US" dirty="0"/>
              <a:t> </a:t>
            </a:r>
            <a:r>
              <a:rPr lang="en-US" dirty="0" smtClean="0"/>
              <a:t> Humidity control -through </a:t>
            </a:r>
            <a:r>
              <a:rPr lang="en-US" dirty="0"/>
              <a:t>ultraviolet lamp </a:t>
            </a:r>
            <a:r>
              <a:rPr lang="en-US" dirty="0" smtClean="0"/>
              <a:t>(</a:t>
            </a:r>
            <a:r>
              <a:rPr lang="en-US" altLang="ko-KR" b="1" i="1" dirty="0"/>
              <a:t>Automatic</a:t>
            </a:r>
            <a:r>
              <a:rPr lang="ko-KR" altLang="en-US" dirty="0" smtClean="0"/>
              <a:t> </a:t>
            </a:r>
            <a:r>
              <a:rPr lang="en-US" dirty="0" smtClean="0"/>
              <a:t>)</a:t>
            </a:r>
            <a:endParaRPr lang="ko-KR" altLang="en-US" dirty="0"/>
          </a:p>
          <a:p>
            <a:r>
              <a:rPr lang="ko-KR" altLang="en-US" dirty="0" smtClean="0"/>
              <a:t> </a:t>
            </a:r>
            <a:endParaRPr lang="en-US" dirty="0"/>
          </a:p>
        </p:txBody>
      </p:sp>
      <p:sp>
        <p:nvSpPr>
          <p:cNvPr id="36" name="TextBox 35"/>
          <p:cNvSpPr txBox="1"/>
          <p:nvPr/>
        </p:nvSpPr>
        <p:spPr>
          <a:xfrm>
            <a:off x="874943" y="3711977"/>
            <a:ext cx="5545733" cy="369332"/>
          </a:xfrm>
          <a:prstGeom prst="rect">
            <a:avLst/>
          </a:prstGeom>
          <a:noFill/>
        </p:spPr>
        <p:txBody>
          <a:bodyPr wrap="square" rtlCol="0">
            <a:spAutoFit/>
          </a:bodyPr>
          <a:lstStyle/>
          <a:p>
            <a:r>
              <a:rPr lang="en-US" dirty="0"/>
              <a:t>Deodorization function </a:t>
            </a:r>
            <a:r>
              <a:rPr lang="en-US" dirty="0" smtClean="0"/>
              <a:t>– using deodorant(</a:t>
            </a:r>
            <a:r>
              <a:rPr lang="en-US" altLang="ko-KR" b="1" i="1" dirty="0"/>
              <a:t>Automatic</a:t>
            </a:r>
            <a:r>
              <a:rPr lang="en-US" altLang="ko-KR" dirty="0" smtClean="0"/>
              <a:t>)</a:t>
            </a:r>
            <a:endParaRPr lang="en-US" dirty="0"/>
          </a:p>
        </p:txBody>
      </p:sp>
      <p:sp>
        <p:nvSpPr>
          <p:cNvPr id="37" name="TextBox 36"/>
          <p:cNvSpPr txBox="1"/>
          <p:nvPr/>
        </p:nvSpPr>
        <p:spPr>
          <a:xfrm>
            <a:off x="833197" y="4613984"/>
            <a:ext cx="5587479" cy="369332"/>
          </a:xfrm>
          <a:prstGeom prst="rect">
            <a:avLst/>
          </a:prstGeom>
          <a:noFill/>
        </p:spPr>
        <p:txBody>
          <a:bodyPr wrap="square" rtlCol="0">
            <a:spAutoFit/>
          </a:bodyPr>
          <a:lstStyle/>
          <a:p>
            <a:r>
              <a:rPr lang="en-US" dirty="0" smtClean="0"/>
              <a:t> Sterilization </a:t>
            </a:r>
            <a:r>
              <a:rPr lang="en-US" dirty="0"/>
              <a:t>function</a:t>
            </a:r>
            <a:r>
              <a:rPr lang="ko-KR" altLang="en-US" dirty="0"/>
              <a:t> </a:t>
            </a:r>
            <a:r>
              <a:rPr lang="ko-KR" altLang="en-US" dirty="0" smtClean="0"/>
              <a:t> </a:t>
            </a:r>
            <a:r>
              <a:rPr lang="en-US" altLang="ko-KR" dirty="0" smtClean="0"/>
              <a:t>-</a:t>
            </a:r>
            <a:r>
              <a:rPr lang="ko-KR" altLang="en-US" dirty="0" smtClean="0"/>
              <a:t> </a:t>
            </a:r>
            <a:r>
              <a:rPr lang="en-US" altLang="ko-KR" dirty="0" smtClean="0"/>
              <a:t>using sterilizer(</a:t>
            </a:r>
            <a:r>
              <a:rPr lang="en-US" altLang="ko-KR" b="1" i="1" dirty="0"/>
              <a:t>Automatic</a:t>
            </a:r>
            <a:r>
              <a:rPr lang="en-US" altLang="ko-KR" dirty="0" smtClean="0"/>
              <a:t>)</a:t>
            </a:r>
            <a:endParaRPr lang="en-US" dirty="0"/>
          </a:p>
        </p:txBody>
      </p:sp>
      <p:sp>
        <p:nvSpPr>
          <p:cNvPr id="38" name="TextBox 37"/>
          <p:cNvSpPr txBox="1"/>
          <p:nvPr/>
        </p:nvSpPr>
        <p:spPr>
          <a:xfrm>
            <a:off x="78989" y="856864"/>
            <a:ext cx="6779984" cy="1015663"/>
          </a:xfrm>
          <a:prstGeom prst="rect">
            <a:avLst/>
          </a:prstGeom>
          <a:noFill/>
        </p:spPr>
        <p:txBody>
          <a:bodyPr wrap="square" rtlCol="0">
            <a:spAutoFit/>
          </a:bodyPr>
          <a:lstStyle/>
          <a:p>
            <a:endParaRPr lang="en-US" altLang="ko-KR" sz="2000" b="1" dirty="0">
              <a:latin typeface="Ebrima" panose="02000000000000000000" pitchFamily="2" charset="0"/>
              <a:cs typeface="Ebrima" panose="02000000000000000000" pitchFamily="2" charset="0"/>
            </a:endParaRPr>
          </a:p>
          <a:p>
            <a:pPr marL="0" lvl="1"/>
            <a:r>
              <a:rPr lang="en-US" altLang="ko-KR" sz="2000" b="1" dirty="0">
                <a:latin typeface="Ebrima" panose="02000000000000000000" pitchFamily="2" charset="0"/>
                <a:cs typeface="Ebrima" panose="02000000000000000000" pitchFamily="2" charset="0"/>
              </a:rPr>
              <a:t>1. </a:t>
            </a:r>
            <a:r>
              <a:rPr lang="en-US" altLang="ko-KR" sz="2000" b="1" i="1" dirty="0" smtClean="0"/>
              <a:t>Automatic shoes care</a:t>
            </a:r>
            <a:endParaRPr lang="ko-KR" altLang="en-US" sz="2000" b="1" i="1" dirty="0"/>
          </a:p>
          <a:p>
            <a:pPr marL="0" lvl="1"/>
            <a:endParaRPr lang="ko-KR" altLang="en-US" sz="2000" b="1" dirty="0">
              <a:latin typeface="Ebrima" panose="02000000000000000000" pitchFamily="2" charset="0"/>
              <a:cs typeface="Ebrima" panose="02000000000000000000" pitchFamily="2" charset="0"/>
            </a:endParaRPr>
          </a:p>
        </p:txBody>
      </p:sp>
      <p:cxnSp>
        <p:nvCxnSpPr>
          <p:cNvPr id="14" name="Straight Connector 13"/>
          <p:cNvCxnSpPr/>
          <p:nvPr/>
        </p:nvCxnSpPr>
        <p:spPr>
          <a:xfrm>
            <a:off x="239372" y="2088195"/>
            <a:ext cx="18188" cy="2698657"/>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a:off x="239372" y="3859573"/>
            <a:ext cx="599196" cy="11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a:off x="239372" y="2914685"/>
            <a:ext cx="599196" cy="11799"/>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a:off x="239372" y="4786852"/>
            <a:ext cx="599196" cy="11799"/>
          </a:xfrm>
          <a:prstGeom prst="line">
            <a:avLst/>
          </a:prstGeom>
        </p:spPr>
        <p:style>
          <a:lnRef idx="1">
            <a:schemeClr val="accent1"/>
          </a:lnRef>
          <a:fillRef idx="0">
            <a:schemeClr val="accent1"/>
          </a:fillRef>
          <a:effectRef idx="0">
            <a:schemeClr val="accent1"/>
          </a:effectRef>
          <a:fontRef idx="minor">
            <a:schemeClr val="tx1"/>
          </a:fontRef>
        </p:style>
      </p:cxnSp>
      <p:sp>
        <p:nvSpPr>
          <p:cNvPr id="85" name="모서리가 둥근 직사각형 39"/>
          <p:cNvSpPr/>
          <p:nvPr/>
        </p:nvSpPr>
        <p:spPr>
          <a:xfrm>
            <a:off x="8822738" y="776070"/>
            <a:ext cx="1557652" cy="330478"/>
          </a:xfrm>
          <a:prstGeom prst="round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smtClean="0">
                <a:solidFill>
                  <a:sysClr val="windowText" lastClr="000000"/>
                </a:solidFill>
                <a:latin typeface="10X10 Bold" panose="020D0604000000000000" pitchFamily="50" charset="-127"/>
                <a:ea typeface="10X10 Bold" panose="020D0604000000000000" pitchFamily="50" charset="-127"/>
              </a:rPr>
              <a:t>automatic</a:t>
            </a:r>
            <a:endParaRPr lang="ko-KR" altLang="en-US" dirty="0">
              <a:solidFill>
                <a:sysClr val="windowText" lastClr="000000"/>
              </a:solidFill>
              <a:latin typeface="10X10 Bold" panose="020D0604000000000000" pitchFamily="50" charset="-127"/>
              <a:ea typeface="10X10 Bold" panose="020D0604000000000000" pitchFamily="50" charset="-127"/>
            </a:endParaRPr>
          </a:p>
        </p:txBody>
      </p:sp>
      <p:sp>
        <p:nvSpPr>
          <p:cNvPr id="91" name="타원 46"/>
          <p:cNvSpPr/>
          <p:nvPr/>
        </p:nvSpPr>
        <p:spPr>
          <a:xfrm>
            <a:off x="8822738" y="1311134"/>
            <a:ext cx="1495368" cy="967803"/>
          </a:xfrm>
          <a:prstGeom prst="ellipse">
            <a:avLst/>
          </a:prstGeom>
          <a:solidFill>
            <a:srgbClr val="92D05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S</a:t>
            </a:r>
            <a:r>
              <a:rPr lang="en-US" altLang="ko-KR" sz="1400" dirty="0" smtClean="0"/>
              <a:t>ensor get information</a:t>
            </a:r>
            <a:endParaRPr lang="ko-KR" altLang="en-US" sz="1400" dirty="0"/>
          </a:p>
        </p:txBody>
      </p:sp>
      <p:sp>
        <p:nvSpPr>
          <p:cNvPr id="92" name="타원 46"/>
          <p:cNvSpPr/>
          <p:nvPr/>
        </p:nvSpPr>
        <p:spPr>
          <a:xfrm>
            <a:off x="8853108" y="2695254"/>
            <a:ext cx="1496911" cy="967803"/>
          </a:xfrm>
          <a:prstGeom prst="ellipse">
            <a:avLst/>
          </a:prstGeom>
          <a:solidFill>
            <a:srgbClr val="FFFF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I</a:t>
            </a:r>
            <a:r>
              <a:rPr lang="en-US" altLang="ko-KR" sz="1400" dirty="0" smtClean="0"/>
              <a:t>nspection in program</a:t>
            </a:r>
            <a:endParaRPr lang="ko-KR" altLang="en-US" sz="1400" dirty="0"/>
          </a:p>
        </p:txBody>
      </p:sp>
      <p:sp>
        <p:nvSpPr>
          <p:cNvPr id="93" name="타원 46"/>
          <p:cNvSpPr/>
          <p:nvPr/>
        </p:nvSpPr>
        <p:spPr>
          <a:xfrm>
            <a:off x="8855612" y="4130082"/>
            <a:ext cx="1496911" cy="967803"/>
          </a:xfrm>
          <a:prstGeom prst="ellipse">
            <a:avLst/>
          </a:prstGeom>
          <a:solidFill>
            <a:srgbClr val="FFC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smtClean="0"/>
              <a:t> program</a:t>
            </a:r>
            <a:r>
              <a:rPr lang="ko-KR" altLang="en-US" sz="1400" dirty="0" smtClean="0"/>
              <a:t> </a:t>
            </a:r>
            <a:r>
              <a:rPr lang="en-US" altLang="ko-KR" sz="1400" dirty="0" smtClean="0"/>
              <a:t>operation</a:t>
            </a:r>
            <a:endParaRPr lang="ko-KR" altLang="en-US" sz="1400" dirty="0"/>
          </a:p>
        </p:txBody>
      </p:sp>
      <p:sp>
        <p:nvSpPr>
          <p:cNvPr id="94" name="타원 46"/>
          <p:cNvSpPr/>
          <p:nvPr/>
        </p:nvSpPr>
        <p:spPr>
          <a:xfrm>
            <a:off x="8822738" y="5571375"/>
            <a:ext cx="1496911" cy="967803"/>
          </a:xfrm>
          <a:prstGeom prst="ellipse">
            <a:avLst/>
          </a:prstGeom>
          <a:solidFill>
            <a:srgbClr val="FF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sz="1400" dirty="0"/>
          </a:p>
          <a:p>
            <a:pPr algn="ctr"/>
            <a:r>
              <a:rPr lang="en-US" altLang="ko-KR" sz="1400" dirty="0" smtClean="0"/>
              <a:t> </a:t>
            </a:r>
            <a:r>
              <a:rPr lang="en-US" altLang="ko-KR" sz="1400" dirty="0"/>
              <a:t>Function </a:t>
            </a:r>
            <a:r>
              <a:rPr lang="en-US" altLang="ko-KR" sz="1400" dirty="0" smtClean="0"/>
              <a:t>on/off </a:t>
            </a:r>
            <a:endParaRPr lang="ko-KR" altLang="en-US" sz="1400" dirty="0"/>
          </a:p>
          <a:p>
            <a:pPr algn="ctr"/>
            <a:endParaRPr lang="ko-KR" altLang="en-US" sz="1400" dirty="0"/>
          </a:p>
        </p:txBody>
      </p:sp>
      <p:cxnSp>
        <p:nvCxnSpPr>
          <p:cNvPr id="95" name="Straight Connector 94"/>
          <p:cNvCxnSpPr/>
          <p:nvPr/>
        </p:nvCxnSpPr>
        <p:spPr>
          <a:xfrm flipH="1">
            <a:off x="257560" y="2088195"/>
            <a:ext cx="599196" cy="117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31588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직선 연결선 3"/>
          <p:cNvCxnSpPr/>
          <p:nvPr/>
        </p:nvCxnSpPr>
        <p:spPr>
          <a:xfrm>
            <a:off x="2647253" y="691754"/>
            <a:ext cx="954474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모서리가 둥근 직사각형 4"/>
          <p:cNvSpPr/>
          <p:nvPr/>
        </p:nvSpPr>
        <p:spPr>
          <a:xfrm>
            <a:off x="107505" y="188641"/>
            <a:ext cx="2539748" cy="1077824"/>
          </a:xfrm>
          <a:prstGeom prst="roundRect">
            <a:avLst/>
          </a:prstGeom>
          <a:solidFill>
            <a:schemeClr val="bg2">
              <a:lumMod val="10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156378" y="693793"/>
            <a:ext cx="2419848" cy="584775"/>
          </a:xfrm>
          <a:prstGeom prst="rect">
            <a:avLst/>
          </a:prstGeom>
          <a:noFill/>
        </p:spPr>
        <p:txBody>
          <a:bodyPr wrap="square" rtlCol="0">
            <a:spAutoFit/>
          </a:bodyPr>
          <a:lstStyle/>
          <a:p>
            <a:pPr marL="0" lvl="1"/>
            <a:r>
              <a:rPr lang="en-US" altLang="ko-KR" sz="1600" b="1" dirty="0">
                <a:latin typeface="Ebrima" panose="02000000000000000000" pitchFamily="2" charset="0"/>
                <a:cs typeface="Ebrima" panose="02000000000000000000" pitchFamily="2" charset="0"/>
              </a:rPr>
              <a:t>. </a:t>
            </a:r>
            <a:r>
              <a:rPr lang="en-US" sz="1600" b="1" i="1" dirty="0"/>
              <a:t>Optimizing environment</a:t>
            </a:r>
            <a:endParaRPr lang="ko-KR" altLang="en-US" sz="1600" b="1" dirty="0">
              <a:latin typeface="Ebrima" charset="0"/>
              <a:ea typeface="Ebrima" charset="0"/>
              <a:cs typeface="Ebrima" charset="0"/>
            </a:endParaRPr>
          </a:p>
          <a:p>
            <a:r>
              <a:rPr lang="en-US" altLang="ko-KR" sz="1600" b="1" dirty="0" smtClean="0">
                <a:latin typeface="Ebrima" panose="02000000000000000000" pitchFamily="2" charset="0"/>
                <a:cs typeface="Ebrima" panose="02000000000000000000" pitchFamily="2" charset="0"/>
              </a:rPr>
              <a:t> </a:t>
            </a:r>
            <a:endParaRPr lang="ko-KR" altLang="en-US" sz="1600" b="1" dirty="0">
              <a:latin typeface="Ebrima" panose="02000000000000000000" pitchFamily="2" charset="0"/>
              <a:cs typeface="Ebrima" panose="02000000000000000000" pitchFamily="2" charset="0"/>
            </a:endParaRPr>
          </a:p>
        </p:txBody>
      </p:sp>
      <p:sp>
        <p:nvSpPr>
          <p:cNvPr id="7" name="TextBox 6"/>
          <p:cNvSpPr txBox="1"/>
          <p:nvPr/>
        </p:nvSpPr>
        <p:spPr>
          <a:xfrm>
            <a:off x="758942" y="357047"/>
            <a:ext cx="2126395" cy="400110"/>
          </a:xfrm>
          <a:prstGeom prst="rect">
            <a:avLst/>
          </a:prstGeom>
          <a:noFill/>
        </p:spPr>
        <p:txBody>
          <a:bodyPr wrap="square" rtlCol="0">
            <a:spAutoFit/>
          </a:bodyPr>
          <a:lstStyle/>
          <a:p>
            <a:r>
              <a:rPr lang="en-US" altLang="ko-KR" sz="2000" dirty="0" smtClean="0">
                <a:latin typeface="Ebrima" panose="02000000000000000000" pitchFamily="2" charset="0"/>
                <a:ea typeface="Ebrima" panose="02000000000000000000" pitchFamily="2" charset="0"/>
                <a:cs typeface="Ebrima" panose="02000000000000000000" pitchFamily="2" charset="0"/>
              </a:rPr>
              <a:t>Function</a:t>
            </a:r>
            <a:endParaRPr lang="ko-KR" altLang="en-US" sz="2000" dirty="0">
              <a:solidFill>
                <a:schemeClr val="tx1">
                  <a:lumMod val="95000"/>
                  <a:lumOff val="5000"/>
                </a:schemeClr>
              </a:solidFill>
              <a:latin typeface="Ebrima" panose="02000000000000000000" pitchFamily="2" charset="0"/>
              <a:cs typeface="Ebrima" panose="02000000000000000000" pitchFamily="2" charset="0"/>
            </a:endParaRPr>
          </a:p>
        </p:txBody>
      </p:sp>
      <p:sp>
        <p:nvSpPr>
          <p:cNvPr id="8" name="TextBox 7"/>
          <p:cNvSpPr txBox="1"/>
          <p:nvPr/>
        </p:nvSpPr>
        <p:spPr>
          <a:xfrm>
            <a:off x="215008" y="116632"/>
            <a:ext cx="1041470" cy="707886"/>
          </a:xfrm>
          <a:prstGeom prst="rect">
            <a:avLst/>
          </a:prstGeom>
          <a:noFill/>
        </p:spPr>
        <p:txBody>
          <a:bodyPr wrap="square" rtlCol="0">
            <a:spAutoFit/>
          </a:bodyPr>
          <a:lstStyle/>
          <a:p>
            <a:r>
              <a:rPr lang="en-US" altLang="ko-KR" sz="4000" dirty="0" smtClean="0">
                <a:latin typeface="Ebrima" panose="02000000000000000000" pitchFamily="2" charset="0"/>
                <a:ea typeface="Ebrima" panose="02000000000000000000" pitchFamily="2" charset="0"/>
                <a:cs typeface="Ebrima" panose="02000000000000000000" pitchFamily="2" charset="0"/>
              </a:rPr>
              <a:t>03</a:t>
            </a:r>
            <a:endParaRPr lang="ko-KR" altLang="en-US" sz="4000" dirty="0">
              <a:latin typeface="Ebrima" panose="02000000000000000000" pitchFamily="2" charset="0"/>
              <a:cs typeface="Ebrima" panose="02000000000000000000" pitchFamily="2" charset="0"/>
            </a:endParaRPr>
          </a:p>
        </p:txBody>
      </p:sp>
      <p:cxnSp>
        <p:nvCxnSpPr>
          <p:cNvPr id="9" name="직선 연결선 8"/>
          <p:cNvCxnSpPr/>
          <p:nvPr/>
        </p:nvCxnSpPr>
        <p:spPr>
          <a:xfrm flipV="1">
            <a:off x="215008" y="691754"/>
            <a:ext cx="2229117"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6167544" y="-42195"/>
            <a:ext cx="659684" cy="461665"/>
          </a:xfrm>
          <a:prstGeom prst="rect">
            <a:avLst/>
          </a:prstGeom>
          <a:noFill/>
        </p:spPr>
        <p:txBody>
          <a:bodyPr wrap="square" rtlCol="0">
            <a:spAutoFit/>
          </a:bodyPr>
          <a:lstStyle/>
          <a:p>
            <a:r>
              <a:rPr lang="en-US" altLang="ko-KR" sz="2400" dirty="0" smtClean="0"/>
              <a:t>01 </a:t>
            </a:r>
            <a:endParaRPr lang="ko-KR" altLang="en-US" sz="2400" dirty="0"/>
          </a:p>
        </p:txBody>
      </p:sp>
      <p:sp>
        <p:nvSpPr>
          <p:cNvPr id="11" name="TextBox 10"/>
          <p:cNvSpPr txBox="1"/>
          <p:nvPr/>
        </p:nvSpPr>
        <p:spPr>
          <a:xfrm>
            <a:off x="7546649" y="-42192"/>
            <a:ext cx="717020" cy="461665"/>
          </a:xfrm>
          <a:prstGeom prst="rect">
            <a:avLst/>
          </a:prstGeom>
          <a:noFill/>
        </p:spPr>
        <p:txBody>
          <a:bodyPr wrap="square" rtlCol="0">
            <a:spAutoFit/>
          </a:bodyPr>
          <a:lstStyle/>
          <a:p>
            <a:r>
              <a:rPr lang="en-US" altLang="ko-KR" sz="2400" dirty="0" smtClean="0"/>
              <a:t>02 </a:t>
            </a:r>
            <a:endParaRPr lang="ko-KR" altLang="en-US" sz="2400" dirty="0"/>
          </a:p>
        </p:txBody>
      </p:sp>
      <p:sp>
        <p:nvSpPr>
          <p:cNvPr id="12" name="TextBox 11"/>
          <p:cNvSpPr txBox="1"/>
          <p:nvPr/>
        </p:nvSpPr>
        <p:spPr>
          <a:xfrm>
            <a:off x="8913299" y="-32371"/>
            <a:ext cx="688265" cy="461665"/>
          </a:xfrm>
          <a:prstGeom prst="rect">
            <a:avLst/>
          </a:prstGeom>
          <a:noFill/>
        </p:spPr>
        <p:txBody>
          <a:bodyPr wrap="square" rtlCol="0">
            <a:spAutoFit/>
          </a:bodyPr>
          <a:lstStyle/>
          <a:p>
            <a:r>
              <a:rPr lang="en-US" altLang="ko-KR" sz="2400" b="1" dirty="0" smtClean="0"/>
              <a:t>03</a:t>
            </a:r>
            <a:r>
              <a:rPr lang="en-US" altLang="ko-KR" sz="2400" dirty="0" smtClean="0"/>
              <a:t> </a:t>
            </a:r>
            <a:endParaRPr lang="ko-KR" altLang="en-US" sz="2400" dirty="0"/>
          </a:p>
        </p:txBody>
      </p:sp>
      <p:sp>
        <p:nvSpPr>
          <p:cNvPr id="13" name="TextBox 12"/>
          <p:cNvSpPr txBox="1"/>
          <p:nvPr/>
        </p:nvSpPr>
        <p:spPr>
          <a:xfrm>
            <a:off x="5751447" y="348537"/>
            <a:ext cx="1551949" cy="369332"/>
          </a:xfrm>
          <a:prstGeom prst="rect">
            <a:avLst/>
          </a:prstGeom>
          <a:noFill/>
        </p:spPr>
        <p:txBody>
          <a:bodyPr wrap="square" rtlCol="0">
            <a:spAutoFit/>
          </a:bodyPr>
          <a:lstStyle/>
          <a:p>
            <a:r>
              <a:rPr lang="en-US" altLang="ko-KR" dirty="0" smtClean="0">
                <a:latin typeface="Ebrima" panose="02000000000000000000" pitchFamily="2" charset="0"/>
                <a:ea typeface="Ebrima" panose="02000000000000000000" pitchFamily="2" charset="0"/>
                <a:cs typeface="Ebrima" panose="02000000000000000000" pitchFamily="2" charset="0"/>
              </a:rPr>
              <a:t> Introduction </a:t>
            </a:r>
            <a:endParaRPr lang="ko-KR" altLang="en-US" dirty="0">
              <a:latin typeface="Ebrima" panose="02000000000000000000" pitchFamily="2" charset="0"/>
              <a:cs typeface="Ebrima" panose="02000000000000000000" pitchFamily="2" charset="0"/>
            </a:endParaRPr>
          </a:p>
        </p:txBody>
      </p:sp>
      <p:sp>
        <p:nvSpPr>
          <p:cNvPr id="15" name="오각형 14"/>
          <p:cNvSpPr/>
          <p:nvPr/>
        </p:nvSpPr>
        <p:spPr>
          <a:xfrm rot="5400000">
            <a:off x="8646800" y="234702"/>
            <a:ext cx="1016374" cy="531284"/>
          </a:xfrm>
          <a:prstGeom prst="homePlate">
            <a:avLst/>
          </a:prstGeom>
          <a:solidFill>
            <a:srgbClr val="6C0000">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6" name="TextBox 15"/>
          <p:cNvSpPr txBox="1"/>
          <p:nvPr/>
        </p:nvSpPr>
        <p:spPr>
          <a:xfrm>
            <a:off x="8545294" y="358221"/>
            <a:ext cx="1225922" cy="369332"/>
          </a:xfrm>
          <a:prstGeom prst="rect">
            <a:avLst/>
          </a:prstGeom>
          <a:noFill/>
        </p:spPr>
        <p:txBody>
          <a:bodyPr wrap="square" rtlCol="0">
            <a:spAutoFit/>
          </a:bodyPr>
          <a:lstStyle/>
          <a:p>
            <a:pPr algn="ctr"/>
            <a:r>
              <a:rPr lang="en-US" altLang="ko-KR" b="1" dirty="0" smtClean="0">
                <a:latin typeface="Ebrima" panose="02000000000000000000" pitchFamily="2" charset="0"/>
                <a:ea typeface="Ebrima" panose="02000000000000000000" pitchFamily="2" charset="0"/>
                <a:cs typeface="Ebrima" panose="02000000000000000000" pitchFamily="2" charset="0"/>
              </a:rPr>
              <a:t>function</a:t>
            </a:r>
            <a:endParaRPr lang="ko-KR" altLang="en-US" b="1" dirty="0">
              <a:latin typeface="Ebrima" panose="02000000000000000000" pitchFamily="2" charset="0"/>
              <a:cs typeface="Ebrima" panose="02000000000000000000" pitchFamily="2" charset="0"/>
            </a:endParaRPr>
          </a:p>
        </p:txBody>
      </p:sp>
      <p:sp>
        <p:nvSpPr>
          <p:cNvPr id="39" name="TextBox 38"/>
          <p:cNvSpPr txBox="1"/>
          <p:nvPr/>
        </p:nvSpPr>
        <p:spPr>
          <a:xfrm>
            <a:off x="9842243" y="389151"/>
            <a:ext cx="1225922" cy="584775"/>
          </a:xfrm>
          <a:prstGeom prst="rect">
            <a:avLst/>
          </a:prstGeom>
          <a:noFill/>
        </p:spPr>
        <p:txBody>
          <a:bodyPr wrap="square" rtlCol="0">
            <a:spAutoFit/>
          </a:bodyPr>
          <a:lstStyle/>
          <a:p>
            <a:r>
              <a:rPr lang="en-US" sz="1400" dirty="0" smtClean="0">
                <a:latin typeface="Ebrima" charset="0"/>
                <a:ea typeface="Ebrima" charset="0"/>
                <a:cs typeface="Ebrima" charset="0"/>
              </a:rPr>
              <a:t>USE CASES </a:t>
            </a:r>
            <a:endParaRPr lang="en-US" sz="1400" dirty="0">
              <a:latin typeface="Ebrima" charset="0"/>
              <a:ea typeface="Ebrima" charset="0"/>
              <a:cs typeface="Ebrima" charset="0"/>
            </a:endParaRPr>
          </a:p>
          <a:p>
            <a:pPr algn="ctr"/>
            <a:r>
              <a:rPr lang="en-US" altLang="ko-KR" dirty="0" smtClean="0">
                <a:latin typeface="Ebrima" panose="02000000000000000000" pitchFamily="2" charset="0"/>
                <a:ea typeface="Ebrima" panose="02000000000000000000" pitchFamily="2" charset="0"/>
                <a:cs typeface="Ebrima" panose="02000000000000000000" pitchFamily="2" charset="0"/>
              </a:rPr>
              <a:t> </a:t>
            </a:r>
            <a:endParaRPr lang="ko-KR" altLang="en-US" dirty="0">
              <a:latin typeface="Ebrima" panose="02000000000000000000" pitchFamily="2" charset="0"/>
              <a:cs typeface="Ebrima" panose="02000000000000000000" pitchFamily="2" charset="0"/>
            </a:endParaRPr>
          </a:p>
        </p:txBody>
      </p:sp>
      <p:sp>
        <p:nvSpPr>
          <p:cNvPr id="40" name="TextBox 39"/>
          <p:cNvSpPr txBox="1"/>
          <p:nvPr/>
        </p:nvSpPr>
        <p:spPr>
          <a:xfrm>
            <a:off x="10143846" y="-42195"/>
            <a:ext cx="688265" cy="461665"/>
          </a:xfrm>
          <a:prstGeom prst="rect">
            <a:avLst/>
          </a:prstGeom>
          <a:noFill/>
        </p:spPr>
        <p:txBody>
          <a:bodyPr wrap="square" rtlCol="0">
            <a:spAutoFit/>
          </a:bodyPr>
          <a:lstStyle/>
          <a:p>
            <a:r>
              <a:rPr lang="en-US" altLang="ko-KR" sz="2400" dirty="0" smtClean="0"/>
              <a:t>04 </a:t>
            </a:r>
            <a:endParaRPr lang="ko-KR" altLang="en-US" sz="2400" dirty="0"/>
          </a:p>
        </p:txBody>
      </p:sp>
      <p:sp>
        <p:nvSpPr>
          <p:cNvPr id="41" name="TextBox 40"/>
          <p:cNvSpPr txBox="1"/>
          <p:nvPr/>
        </p:nvSpPr>
        <p:spPr>
          <a:xfrm>
            <a:off x="11295431" y="-42195"/>
            <a:ext cx="688265" cy="461665"/>
          </a:xfrm>
          <a:prstGeom prst="rect">
            <a:avLst/>
          </a:prstGeom>
          <a:noFill/>
        </p:spPr>
        <p:txBody>
          <a:bodyPr wrap="square" rtlCol="0">
            <a:spAutoFit/>
          </a:bodyPr>
          <a:lstStyle/>
          <a:p>
            <a:r>
              <a:rPr lang="en-US" altLang="ko-KR" sz="2400" dirty="0" smtClean="0"/>
              <a:t>05 </a:t>
            </a:r>
            <a:endParaRPr lang="ko-KR" altLang="en-US" sz="2400" dirty="0"/>
          </a:p>
        </p:txBody>
      </p:sp>
      <p:sp>
        <p:nvSpPr>
          <p:cNvPr id="46" name="TextBox 45"/>
          <p:cNvSpPr txBox="1"/>
          <p:nvPr/>
        </p:nvSpPr>
        <p:spPr>
          <a:xfrm>
            <a:off x="11003039" y="348537"/>
            <a:ext cx="1225922" cy="369332"/>
          </a:xfrm>
          <a:prstGeom prst="rect">
            <a:avLst/>
          </a:prstGeom>
          <a:noFill/>
        </p:spPr>
        <p:txBody>
          <a:bodyPr wrap="square" rtlCol="0">
            <a:spAutoFit/>
          </a:bodyPr>
          <a:lstStyle/>
          <a:p>
            <a:pPr algn="ctr"/>
            <a:r>
              <a:rPr lang="en-US" altLang="ko-KR" dirty="0" smtClean="0">
                <a:latin typeface="Ebrima" panose="02000000000000000000" pitchFamily="2" charset="0"/>
                <a:ea typeface="Ebrima" panose="02000000000000000000" pitchFamily="2" charset="0"/>
                <a:cs typeface="Ebrima" panose="02000000000000000000" pitchFamily="2" charset="0"/>
              </a:rPr>
              <a:t>Summary</a:t>
            </a:r>
            <a:endParaRPr lang="ko-KR" altLang="en-US" dirty="0">
              <a:latin typeface="Ebrima" panose="02000000000000000000" pitchFamily="2" charset="0"/>
              <a:cs typeface="Ebrima" panose="02000000000000000000" pitchFamily="2" charset="0"/>
            </a:endParaRPr>
          </a:p>
        </p:txBody>
      </p:sp>
      <p:sp>
        <p:nvSpPr>
          <p:cNvPr id="53" name="TextBox 52"/>
          <p:cNvSpPr txBox="1"/>
          <p:nvPr/>
        </p:nvSpPr>
        <p:spPr>
          <a:xfrm>
            <a:off x="6887488" y="358221"/>
            <a:ext cx="1905652" cy="369332"/>
          </a:xfrm>
          <a:prstGeom prst="rect">
            <a:avLst/>
          </a:prstGeom>
          <a:noFill/>
        </p:spPr>
        <p:txBody>
          <a:bodyPr wrap="square" rtlCol="0">
            <a:spAutoFit/>
          </a:bodyPr>
          <a:lstStyle/>
          <a:p>
            <a:pPr algn="ctr"/>
            <a:r>
              <a:rPr lang="en-US" altLang="ko-KR" dirty="0">
                <a:latin typeface="Ebrima" panose="02000000000000000000" pitchFamily="2" charset="0"/>
                <a:ea typeface="Ebrima" panose="02000000000000000000" pitchFamily="2" charset="0"/>
                <a:cs typeface="Ebrima" panose="02000000000000000000" pitchFamily="2" charset="0"/>
              </a:rPr>
              <a:t> Customer Needs</a:t>
            </a:r>
            <a:endParaRPr lang="ko-KR" altLang="en-US" dirty="0">
              <a:latin typeface="Ebrima" panose="02000000000000000000" pitchFamily="2" charset="0"/>
              <a:cs typeface="Ebrima" panose="02000000000000000000" pitchFamily="2" charset="0"/>
            </a:endParaRPr>
          </a:p>
        </p:txBody>
      </p:sp>
      <p:sp>
        <p:nvSpPr>
          <p:cNvPr id="37" name="TextBox 36"/>
          <p:cNvSpPr txBox="1"/>
          <p:nvPr/>
        </p:nvSpPr>
        <p:spPr>
          <a:xfrm>
            <a:off x="0" y="1666266"/>
            <a:ext cx="7116417" cy="1200329"/>
          </a:xfrm>
          <a:prstGeom prst="rect">
            <a:avLst/>
          </a:prstGeom>
          <a:noFill/>
        </p:spPr>
        <p:txBody>
          <a:bodyPr wrap="square" rtlCol="0">
            <a:spAutoFit/>
          </a:bodyPr>
          <a:lstStyle/>
          <a:p>
            <a:r>
              <a:rPr lang="en-US" dirty="0" smtClean="0"/>
              <a:t>  In this function user can control the environment  each</a:t>
            </a:r>
            <a:r>
              <a:rPr lang="ko-KR" altLang="en-US" dirty="0" smtClean="0"/>
              <a:t> </a:t>
            </a:r>
            <a:r>
              <a:rPr lang="en-US" dirty="0" smtClean="0"/>
              <a:t>shoes case on demand</a:t>
            </a:r>
            <a:r>
              <a:rPr lang="ko-KR" altLang="en-US" dirty="0" smtClean="0"/>
              <a:t> </a:t>
            </a:r>
            <a:r>
              <a:rPr lang="en-US" dirty="0" smtClean="0"/>
              <a:t>. Through this function user can</a:t>
            </a:r>
            <a:r>
              <a:rPr lang="ko-KR" altLang="en-US" dirty="0" smtClean="0"/>
              <a:t> </a:t>
            </a:r>
            <a:r>
              <a:rPr lang="en-US" altLang="ko-KR" dirty="0" smtClean="0"/>
              <a:t>do intensive Drying(after cleansing or  rain sweat) , shoes warm , d</a:t>
            </a:r>
            <a:r>
              <a:rPr lang="en-US" dirty="0" smtClean="0"/>
              <a:t>eodorization, Sterilization etc.. (</a:t>
            </a:r>
            <a:r>
              <a:rPr lang="ko-KR" altLang="en-US" dirty="0" smtClean="0"/>
              <a:t>병휘형 영어좀 봐죠용</a:t>
            </a:r>
            <a:r>
              <a:rPr lang="en-US" altLang="ko-KR" dirty="0" smtClean="0"/>
              <a:t>,</a:t>
            </a:r>
            <a:r>
              <a:rPr lang="is-IS" altLang="ko-KR" dirty="0" smtClean="0"/>
              <a:t>…</a:t>
            </a:r>
            <a:r>
              <a:rPr lang="ko-KR" altLang="en-US" dirty="0" smtClean="0"/>
              <a:t>ㅜㅜㅜㅜ</a:t>
            </a:r>
            <a:r>
              <a:rPr lang="en-US" dirty="0" smtClean="0"/>
              <a:t> </a:t>
            </a:r>
            <a:r>
              <a:rPr lang="en-US" altLang="ko-KR" dirty="0" smtClean="0"/>
              <a:t>)</a:t>
            </a:r>
            <a:endParaRPr lang="ko-KR" altLang="en-US" dirty="0" smtClean="0"/>
          </a:p>
        </p:txBody>
      </p:sp>
      <p:sp>
        <p:nvSpPr>
          <p:cNvPr id="38" name="TextBox 37"/>
          <p:cNvSpPr txBox="1"/>
          <p:nvPr/>
        </p:nvSpPr>
        <p:spPr>
          <a:xfrm>
            <a:off x="78989" y="856864"/>
            <a:ext cx="6779984" cy="1015663"/>
          </a:xfrm>
          <a:prstGeom prst="rect">
            <a:avLst/>
          </a:prstGeom>
          <a:noFill/>
        </p:spPr>
        <p:txBody>
          <a:bodyPr wrap="square" rtlCol="0">
            <a:spAutoFit/>
          </a:bodyPr>
          <a:lstStyle/>
          <a:p>
            <a:endParaRPr lang="en-US" altLang="ko-KR" sz="2000" b="1" dirty="0">
              <a:latin typeface="Ebrima" panose="02000000000000000000" pitchFamily="2" charset="0"/>
              <a:cs typeface="Ebrima" panose="02000000000000000000" pitchFamily="2" charset="0"/>
            </a:endParaRPr>
          </a:p>
          <a:p>
            <a:pPr marL="0" lvl="1"/>
            <a:r>
              <a:rPr lang="en-US" altLang="ko-KR" sz="2000" b="1" dirty="0">
                <a:latin typeface="Ebrima" panose="02000000000000000000" pitchFamily="2" charset="0"/>
                <a:cs typeface="Ebrima" panose="02000000000000000000" pitchFamily="2" charset="0"/>
              </a:rPr>
              <a:t>2</a:t>
            </a:r>
            <a:r>
              <a:rPr lang="en-US" altLang="ko-KR" sz="2000" b="1" dirty="0" smtClean="0">
                <a:latin typeface="Ebrima" panose="02000000000000000000" pitchFamily="2" charset="0"/>
                <a:cs typeface="Ebrima" panose="02000000000000000000" pitchFamily="2" charset="0"/>
              </a:rPr>
              <a:t> </a:t>
            </a:r>
            <a:r>
              <a:rPr lang="en-US" altLang="ko-KR" sz="2000" b="1" i="1" dirty="0" smtClean="0"/>
              <a:t>Smart function</a:t>
            </a:r>
            <a:endParaRPr lang="ko-KR" altLang="en-US" sz="2000" b="1" i="1" dirty="0"/>
          </a:p>
          <a:p>
            <a:pPr marL="0" lvl="1"/>
            <a:endParaRPr lang="ko-KR" altLang="en-US" sz="2000" b="1" dirty="0">
              <a:latin typeface="Ebrima" panose="02000000000000000000" pitchFamily="2" charset="0"/>
              <a:cs typeface="Ebrima" panose="02000000000000000000" pitchFamily="2" charset="0"/>
            </a:endParaRPr>
          </a:p>
        </p:txBody>
      </p:sp>
      <p:sp>
        <p:nvSpPr>
          <p:cNvPr id="84" name="모서리가 둥근 직사각형 39"/>
          <p:cNvSpPr/>
          <p:nvPr/>
        </p:nvSpPr>
        <p:spPr>
          <a:xfrm>
            <a:off x="9155423" y="795358"/>
            <a:ext cx="1649773" cy="334363"/>
          </a:xfrm>
          <a:prstGeom prst="round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smtClean="0">
                <a:solidFill>
                  <a:sysClr val="windowText" lastClr="000000"/>
                </a:solidFill>
                <a:latin typeface="10X10 Bold" panose="020D0604000000000000" pitchFamily="50" charset="-127"/>
                <a:ea typeface="10X10 Bold" panose="020D0604000000000000" pitchFamily="50" charset="-127"/>
              </a:rPr>
              <a:t>On </a:t>
            </a:r>
            <a:r>
              <a:rPr lang="en-US" altLang="ko-KR" dirty="0" err="1" smtClean="0">
                <a:solidFill>
                  <a:sysClr val="windowText" lastClr="000000"/>
                </a:solidFill>
                <a:latin typeface="10X10 Bold" panose="020D0604000000000000" pitchFamily="50" charset="-127"/>
                <a:ea typeface="10X10 Bold" panose="020D0604000000000000" pitchFamily="50" charset="-127"/>
              </a:rPr>
              <a:t>damand</a:t>
            </a:r>
            <a:endParaRPr lang="ko-KR" altLang="en-US" dirty="0">
              <a:solidFill>
                <a:sysClr val="windowText" lastClr="000000"/>
              </a:solidFill>
              <a:latin typeface="10X10 Bold" panose="020D0604000000000000" pitchFamily="50" charset="-127"/>
              <a:ea typeface="10X10 Bold" panose="020D0604000000000000" pitchFamily="50" charset="-127"/>
            </a:endParaRPr>
          </a:p>
        </p:txBody>
      </p:sp>
      <p:sp>
        <p:nvSpPr>
          <p:cNvPr id="86" name="타원 46"/>
          <p:cNvSpPr/>
          <p:nvPr/>
        </p:nvSpPr>
        <p:spPr>
          <a:xfrm>
            <a:off x="9257431" y="1295895"/>
            <a:ext cx="1496911" cy="967803"/>
          </a:xfrm>
          <a:prstGeom prst="ellipse">
            <a:avLst/>
          </a:prstGeom>
          <a:solidFill>
            <a:srgbClr val="00B05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smtClean="0"/>
              <a:t>User needs</a:t>
            </a:r>
            <a:endParaRPr lang="ko-KR" altLang="en-US" sz="1400" dirty="0"/>
          </a:p>
        </p:txBody>
      </p:sp>
      <p:sp>
        <p:nvSpPr>
          <p:cNvPr id="87" name="타원 46"/>
          <p:cNvSpPr/>
          <p:nvPr/>
        </p:nvSpPr>
        <p:spPr>
          <a:xfrm>
            <a:off x="9289211" y="2564171"/>
            <a:ext cx="1465131" cy="967803"/>
          </a:xfrm>
          <a:prstGeom prst="ellipse">
            <a:avLst/>
          </a:prstGeom>
          <a:solidFill>
            <a:srgbClr val="00B0F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dirty="0" err="1" smtClean="0"/>
              <a:t>Cilck</a:t>
            </a:r>
            <a:r>
              <a:rPr lang="en-US" altLang="ko-KR" sz="1600" dirty="0" smtClean="0"/>
              <a:t> on Web</a:t>
            </a:r>
            <a:endParaRPr lang="ko-KR" altLang="en-US" sz="1600" dirty="0"/>
          </a:p>
        </p:txBody>
      </p:sp>
      <p:sp>
        <p:nvSpPr>
          <p:cNvPr id="89" name="타원 46"/>
          <p:cNvSpPr/>
          <p:nvPr/>
        </p:nvSpPr>
        <p:spPr>
          <a:xfrm>
            <a:off x="9257433" y="3966770"/>
            <a:ext cx="1496909" cy="967803"/>
          </a:xfrm>
          <a:prstGeom prst="ellipse">
            <a:avLst/>
          </a:prstGeom>
          <a:solidFill>
            <a:srgbClr val="0070C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dirty="0" smtClean="0"/>
              <a:t>WI-FI </a:t>
            </a:r>
            <a:endParaRPr lang="ko-KR" altLang="en-US" sz="1600" dirty="0"/>
          </a:p>
        </p:txBody>
      </p:sp>
      <p:sp>
        <p:nvSpPr>
          <p:cNvPr id="90" name="타원 46"/>
          <p:cNvSpPr/>
          <p:nvPr/>
        </p:nvSpPr>
        <p:spPr>
          <a:xfrm>
            <a:off x="9273321" y="5496954"/>
            <a:ext cx="1496909" cy="967803"/>
          </a:xfrm>
          <a:prstGeom prst="ellipse">
            <a:avLst/>
          </a:prstGeom>
          <a:solidFill>
            <a:srgbClr val="7030A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dirty="0" smtClean="0"/>
              <a:t>Function on </a:t>
            </a:r>
            <a:endParaRPr lang="ko-KR" altLang="en-US" sz="16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470" y="3048073"/>
            <a:ext cx="2670728" cy="1948060"/>
          </a:xfrm>
          <a:prstGeom prst="rect">
            <a:avLst/>
          </a:prstGeom>
        </p:spPr>
      </p:pic>
      <p:cxnSp>
        <p:nvCxnSpPr>
          <p:cNvPr id="21" name="Curved Connector 20"/>
          <p:cNvCxnSpPr/>
          <p:nvPr/>
        </p:nvCxnSpPr>
        <p:spPr>
          <a:xfrm>
            <a:off x="3155534" y="4253113"/>
            <a:ext cx="725332" cy="721739"/>
          </a:xfrm>
          <a:prstGeom prst="curvedConnector3">
            <a:avLst>
              <a:gd name="adj1" fmla="val 69184"/>
            </a:avLst>
          </a:prstGeom>
          <a:ln>
            <a:tailEnd type="triangle"/>
          </a:ln>
        </p:spPr>
        <p:style>
          <a:lnRef idx="1">
            <a:schemeClr val="accent1"/>
          </a:lnRef>
          <a:fillRef idx="0">
            <a:schemeClr val="accent1"/>
          </a:fillRef>
          <a:effectRef idx="0">
            <a:schemeClr val="accent1"/>
          </a:effectRef>
          <a:fontRef idx="minor">
            <a:schemeClr val="tx1"/>
          </a:fontRef>
        </p:style>
      </p:cxnSp>
      <p:pic>
        <p:nvPicPr>
          <p:cNvPr id="47" name="Picture 4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61202" y="4155247"/>
            <a:ext cx="1939899" cy="1914319"/>
          </a:xfrm>
          <a:prstGeom prst="rect">
            <a:avLst/>
          </a:prstGeom>
        </p:spPr>
      </p:pic>
      <p:sp>
        <p:nvSpPr>
          <p:cNvPr id="23" name="TextBox 22"/>
          <p:cNvSpPr txBox="1"/>
          <p:nvPr/>
        </p:nvSpPr>
        <p:spPr>
          <a:xfrm>
            <a:off x="628209" y="5112406"/>
            <a:ext cx="1815916" cy="369332"/>
          </a:xfrm>
          <a:prstGeom prst="rect">
            <a:avLst/>
          </a:prstGeom>
          <a:noFill/>
        </p:spPr>
        <p:txBody>
          <a:bodyPr wrap="square" rtlCol="0">
            <a:spAutoFit/>
          </a:bodyPr>
          <a:lstStyle/>
          <a:p>
            <a:r>
              <a:rPr lang="en-US" dirty="0"/>
              <a:t> </a:t>
            </a:r>
            <a:r>
              <a:rPr lang="en-US" dirty="0" smtClean="0"/>
              <a:t>Hands-</a:t>
            </a:r>
            <a:r>
              <a:rPr lang="en-US" u="sng" dirty="0" smtClean="0"/>
              <a:t>operated  </a:t>
            </a:r>
            <a:endParaRPr lang="en-US" dirty="0"/>
          </a:p>
        </p:txBody>
      </p:sp>
      <p:sp>
        <p:nvSpPr>
          <p:cNvPr id="49" name="TextBox 48"/>
          <p:cNvSpPr txBox="1"/>
          <p:nvPr/>
        </p:nvSpPr>
        <p:spPr>
          <a:xfrm>
            <a:off x="4346282" y="6143573"/>
            <a:ext cx="1815916" cy="369332"/>
          </a:xfrm>
          <a:prstGeom prst="rect">
            <a:avLst/>
          </a:prstGeom>
          <a:noFill/>
        </p:spPr>
        <p:txBody>
          <a:bodyPr wrap="square" rtlCol="0">
            <a:spAutoFit/>
          </a:bodyPr>
          <a:lstStyle/>
          <a:p>
            <a:r>
              <a:rPr lang="en-US" dirty="0"/>
              <a:t> A</a:t>
            </a:r>
            <a:r>
              <a:rPr lang="en-US" dirty="0" smtClean="0"/>
              <a:t>utomatic</a:t>
            </a:r>
            <a:endParaRPr lang="en-US" dirty="0"/>
          </a:p>
        </p:txBody>
      </p:sp>
    </p:spTree>
    <p:extLst>
      <p:ext uri="{BB962C8B-B14F-4D97-AF65-F5344CB8AC3E}">
        <p14:creationId xmlns:p14="http://schemas.microsoft.com/office/powerpoint/2010/main" val="57573255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4212</TotalTime>
  <Words>1241</Words>
  <Application>Microsoft Macintosh PowerPoint</Application>
  <PresentationFormat>와이드스크린</PresentationFormat>
  <Paragraphs>359</Paragraphs>
  <Slides>18</Slides>
  <Notes>13</Notes>
  <HiddenSlides>0</HiddenSlides>
  <MMClips>0</MMClips>
  <ScaleCrop>false</ScaleCrop>
  <HeadingPairs>
    <vt:vector size="6" baseType="variant">
      <vt:variant>
        <vt:lpstr>사용한 글꼴</vt:lpstr>
      </vt:variant>
      <vt:variant>
        <vt:i4>8</vt:i4>
      </vt:variant>
      <vt:variant>
        <vt:lpstr>테마</vt:lpstr>
      </vt:variant>
      <vt:variant>
        <vt:i4>1</vt:i4>
      </vt:variant>
      <vt:variant>
        <vt:lpstr>슬라이드 제목</vt:lpstr>
      </vt:variant>
      <vt:variant>
        <vt:i4>18</vt:i4>
      </vt:variant>
    </vt:vector>
  </HeadingPairs>
  <TitlesOfParts>
    <vt:vector size="27" baseType="lpstr">
      <vt:lpstr>10X10</vt:lpstr>
      <vt:lpstr>10X10 Bold</vt:lpstr>
      <vt:lpstr>맑은 고딕</vt:lpstr>
      <vt:lpstr>Calibri</vt:lpstr>
      <vt:lpstr>Calibri Light</vt:lpstr>
      <vt:lpstr>Ebrima</vt:lpstr>
      <vt:lpstr>Times New Roman</vt:lpstr>
      <vt:lpstr>Arial</vt:lpstr>
      <vt:lpstr>Office Theme</vt:lpstr>
      <vt:lpstr>PowerPoint 프레젠테이션</vt:lpstr>
      <vt:lpstr>Content</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soheeee</dc:creator>
  <cp:lastModifiedBy>고병휘</cp:lastModifiedBy>
  <cp:revision>175</cp:revision>
  <dcterms:created xsi:type="dcterms:W3CDTF">2015-07-16T08:04:58Z</dcterms:created>
  <dcterms:modified xsi:type="dcterms:W3CDTF">2016-06-17T03:57:52Z</dcterms:modified>
</cp:coreProperties>
</file>

<file path=docProps/thumbnail.jpeg>
</file>